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0" r:id="rId4"/>
  </p:sldMasterIdLst>
  <p:notesMasterIdLst>
    <p:notesMasterId r:id="rId20"/>
  </p:notesMasterIdLst>
  <p:handoutMasterIdLst>
    <p:handoutMasterId r:id="rId21"/>
  </p:handoutMasterIdLst>
  <p:sldIdLst>
    <p:sldId id="281" r:id="rId5"/>
    <p:sldId id="283" r:id="rId6"/>
    <p:sldId id="309" r:id="rId7"/>
    <p:sldId id="295" r:id="rId8"/>
    <p:sldId id="284" r:id="rId9"/>
    <p:sldId id="290" r:id="rId10"/>
    <p:sldId id="302" r:id="rId11"/>
    <p:sldId id="287" r:id="rId12"/>
    <p:sldId id="291" r:id="rId13"/>
    <p:sldId id="299" r:id="rId14"/>
    <p:sldId id="297" r:id="rId15"/>
    <p:sldId id="305" r:id="rId16"/>
    <p:sldId id="300" r:id="rId17"/>
    <p:sldId id="304" r:id="rId18"/>
    <p:sldId id="312" r:id="rId19"/>
  </p:sldIdLst>
  <p:sldSz cx="12192000" cy="6858000"/>
  <p:notesSz cx="9296400" cy="7010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3300"/>
    <a:srgbClr val="006600"/>
    <a:srgbClr val="00542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4660"/>
  </p:normalViewPr>
  <p:slideViewPr>
    <p:cSldViewPr snapToGrid="0">
      <p:cViewPr varScale="1">
        <p:scale>
          <a:sx n="97" d="100"/>
          <a:sy n="97" d="100"/>
        </p:scale>
        <p:origin x="4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8895343000158"/>
          <c:y val="0.12068303161754103"/>
          <c:w val="0.68524678797172833"/>
          <c:h val="0.74677899260185499"/>
        </c:manualLayout>
      </c:layout>
      <c:pie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dLbl>
              <c:idx val="0"/>
              <c:layout>
                <c:manualLayout>
                  <c:x val="-0.24999336427461996"/>
                  <c:y val="-0.2863118407614232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DD83C48-902D-41E3-9FC3-8C0138B8F1B8}" type="CATEGORYNAME">
                      <a:rPr lang="en-US" sz="1400" b="1"/>
                      <a:pPr>
                        <a:defRPr/>
                      </a:pPr>
                      <a:t>[CATEGORY NAME]</a:t>
                    </a:fld>
                    <a:r>
                      <a:rPr lang="en-US" sz="1400" b="1" dirty="0"/>
                      <a:t>
</a:t>
                    </a:r>
                    <a:fld id="{35C5B68B-31EB-4172-9EDD-4BF6B7177B9C}" type="PERCENTAGE">
                      <a:rPr lang="en-US" sz="1400" b="1"/>
                      <a:pPr>
                        <a:defRPr/>
                      </a:pPr>
                      <a:t>[PERCENTAGE]</a:t>
                    </a:fld>
                    <a:endParaRPr lang="en-US" sz="1400" b="1"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5358703337937528"/>
                      <c:h val="0.12778979102216048"/>
                    </c:manualLayout>
                  </c15:layout>
                  <c15:dlblFieldTable/>
                  <c15:showDataLabelsRange val="0"/>
                </c:ext>
              </c:extLst>
            </c:dLbl>
            <c:dLbl>
              <c:idx val="1"/>
              <c:layout>
                <c:manualLayout>
                  <c:x val="-1.4571948998178506E-2"/>
                  <c:y val="6.8767195061069347E-2"/>
                </c:manualLayout>
              </c:layout>
              <c:tx>
                <c:rich>
                  <a:bodyPr/>
                  <a:lstStyle/>
                  <a:p>
                    <a:fld id="{96833888-75B2-43F1-8BFC-B205AB400DAB}" type="CATEGORYNAME">
                      <a:rPr lang="en-US" sz="1200" b="1">
                        <a:solidFill>
                          <a:sysClr val="windowText" lastClr="000000"/>
                        </a:solidFill>
                      </a:rPr>
                      <a:pPr/>
                      <a:t>[CATEGORY NAME]</a:t>
                    </a:fld>
                    <a:r>
                      <a:rPr lang="en-US" sz="1200" b="1">
                        <a:solidFill>
                          <a:sysClr val="windowText" lastClr="000000"/>
                        </a:solidFill>
                      </a:rPr>
                      <a:t>
</a:t>
                    </a:r>
                    <a:fld id="{1FD9989B-6217-4C82-8117-7573F70BCF9F}" type="PERCENTAGE">
                      <a:rPr lang="en-US" sz="1200" b="1">
                        <a:solidFill>
                          <a:sysClr val="windowText" lastClr="000000"/>
                        </a:solidFill>
                      </a:rPr>
                      <a:pPr/>
                      <a:t>[PERCENTAGE]</a:t>
                    </a:fld>
                    <a:endParaRPr lang="en-US" sz="1200" b="1">
                      <a:solidFill>
                        <a:sysClr val="windowText" lastClr="000000"/>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8.6167351099206868E-2"/>
                  <c:y val="1.06275758083430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218121A9-A44C-4C0B-B075-381B59F38EF3}" type="CATEGORYNAME">
                      <a:rPr lang="en-US" sz="1400" b="1">
                        <a:solidFill>
                          <a:sysClr val="windowText" lastClr="000000"/>
                        </a:solidFill>
                      </a:rPr>
                      <a:pPr>
                        <a:defRPr/>
                      </a:pPr>
                      <a:t>[CATEGORY NAME]</a:t>
                    </a:fld>
                    <a:r>
                      <a:rPr lang="en-US" sz="1400" b="1">
                        <a:solidFill>
                          <a:sysClr val="windowText" lastClr="000000"/>
                        </a:solidFill>
                      </a:rPr>
                      <a:t>
</a:t>
                    </a:r>
                    <a:fld id="{6F39E6F0-8C4B-4908-9FEE-6B42F9338619}" type="PERCENTAGE">
                      <a:rPr lang="en-US" sz="1400" b="1">
                        <a:solidFill>
                          <a:sysClr val="windowText" lastClr="000000"/>
                        </a:solidFill>
                      </a:rPr>
                      <a:pPr>
                        <a:defRPr/>
                      </a:pPr>
                      <a:t>[PERCENTAGE]</a:t>
                    </a:fld>
                    <a:endParaRPr lang="en-US" sz="1400" b="1">
                      <a:solidFill>
                        <a:sysClr val="windowText" lastClr="000000"/>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798367205665558"/>
                      <c:h val="0.11755559278494442"/>
                    </c:manualLayout>
                  </c15:layout>
                  <c15:dlblFieldTable/>
                  <c15:showDataLabelsRange val="0"/>
                </c:ext>
              </c:extLst>
            </c:dLbl>
            <c:dLbl>
              <c:idx val="3"/>
              <c:layout>
                <c:manualLayout>
                  <c:x val="7.6966609006565948E-2"/>
                  <c:y val="2.2482827944379281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BE9DA1A1-5523-4ABB-A57D-E45EC3B537CC}" type="CATEGORYNAME">
                      <a:rPr lang="en-US" sz="1400" b="1">
                        <a:solidFill>
                          <a:sysClr val="windowText" lastClr="000000"/>
                        </a:solidFill>
                      </a:rPr>
                      <a:pPr>
                        <a:defRPr sz="1400"/>
                      </a:pPr>
                      <a:t>[CATEGORY NAME]</a:t>
                    </a:fld>
                    <a:r>
                      <a:rPr lang="en-US" sz="1400" b="1">
                        <a:solidFill>
                          <a:sysClr val="windowText" lastClr="000000"/>
                        </a:solidFill>
                      </a:rPr>
                      <a:t>
</a:t>
                    </a:r>
                    <a:fld id="{D17995E2-CB17-4EDA-936C-17487CA18474}" type="PERCENTAGE">
                      <a:rPr lang="en-US" sz="1400" b="1">
                        <a:solidFill>
                          <a:sysClr val="windowText" lastClr="000000"/>
                        </a:solidFill>
                      </a:rPr>
                      <a:pPr>
                        <a:defRPr sz="1400"/>
                      </a:pPr>
                      <a:t>[PERCENTAGE]</a:t>
                    </a:fld>
                    <a:endParaRPr lang="en-US" sz="1400" b="1">
                      <a:solidFill>
                        <a:sysClr val="windowText" lastClr="000000"/>
                      </a:solidFill>
                    </a:endParaRPr>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993084757172645"/>
                      <c:h val="0.12039247221756855"/>
                    </c:manualLayout>
                  </c15:layout>
                  <c15:dlblFieldTable/>
                  <c15:showDataLabelsRange val="0"/>
                </c:ext>
              </c:extLst>
            </c:dLbl>
            <c:dLbl>
              <c:idx val="4"/>
              <c:layout>
                <c:manualLayout>
                  <c:x val="0.30480117585325173"/>
                  <c:y val="6.8672764386038211E-3"/>
                </c:manualLayout>
              </c:layout>
              <c:tx>
                <c:rich>
                  <a:bodyPr/>
                  <a:lstStyle/>
                  <a:p>
                    <a:fld id="{6362D628-FF88-4C87-B571-4D89C5BAF3B3}" type="CATEGORYNAME">
                      <a:rPr lang="en-US" sz="1400" b="1">
                        <a:solidFill>
                          <a:sysClr val="windowText" lastClr="000000"/>
                        </a:solidFill>
                      </a:rPr>
                      <a:pPr/>
                      <a:t>[CATEGORY NAME]</a:t>
                    </a:fld>
                    <a:r>
                      <a:rPr lang="en-US" sz="1400" b="1">
                        <a:solidFill>
                          <a:sysClr val="windowText" lastClr="000000"/>
                        </a:solidFill>
                      </a:rPr>
                      <a:t>
</a:t>
                    </a:r>
                    <a:fld id="{113DE267-2ED8-4CF9-BA28-FB8630EC1C5E}" type="PERCENTAGE">
                      <a:rPr lang="en-US" sz="1400" b="1">
                        <a:solidFill>
                          <a:sysClr val="windowText" lastClr="000000"/>
                        </a:solidFill>
                      </a:rPr>
                      <a:pPr/>
                      <a:t>[PERCENTAGE]</a:t>
                    </a:fld>
                    <a:endParaRPr lang="en-US" sz="1400" b="1">
                      <a:solidFill>
                        <a:sysClr val="windowText" lastClr="000000"/>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manualLayout>
                      <c:w val="0.32118468882201129"/>
                      <c:h val="0.1378854944408973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'Tax Rate Recap'!$A$4:$A$8</c:f>
              <c:strCache>
                <c:ptCount val="5"/>
                <c:pt idx="0">
                  <c:v>Residential</c:v>
                </c:pt>
                <c:pt idx="1">
                  <c:v>Open Space</c:v>
                </c:pt>
                <c:pt idx="2">
                  <c:v>Commercial</c:v>
                </c:pt>
                <c:pt idx="3">
                  <c:v>Industrial</c:v>
                </c:pt>
                <c:pt idx="4">
                  <c:v>Personal Property</c:v>
                </c:pt>
              </c:strCache>
            </c:strRef>
          </c:cat>
          <c:val>
            <c:numRef>
              <c:f>'Tax Rate Recap'!$B$4:$B$8</c:f>
              <c:numCache>
                <c:formatCode>#,##0</c:formatCode>
                <c:ptCount val="5"/>
                <c:pt idx="0">
                  <c:v>5540472703</c:v>
                </c:pt>
                <c:pt idx="1">
                  <c:v>0</c:v>
                </c:pt>
                <c:pt idx="2">
                  <c:v>428483701</c:v>
                </c:pt>
                <c:pt idx="3">
                  <c:v>41912300</c:v>
                </c:pt>
                <c:pt idx="4">
                  <c:v>101188155</c:v>
                </c:pt>
              </c:numCache>
            </c:numRef>
          </c:val>
        </c:ser>
        <c:ser>
          <c:idx val="1"/>
          <c:order val="1"/>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'Tax Rate Recap'!$A$4:$A$8</c:f>
              <c:strCache>
                <c:ptCount val="5"/>
                <c:pt idx="0">
                  <c:v>Residential</c:v>
                </c:pt>
                <c:pt idx="1">
                  <c:v>Open Space</c:v>
                </c:pt>
                <c:pt idx="2">
                  <c:v>Commercial</c:v>
                </c:pt>
                <c:pt idx="3">
                  <c:v>Industrial</c:v>
                </c:pt>
                <c:pt idx="4">
                  <c:v>Personal Property</c:v>
                </c:pt>
              </c:strCache>
            </c:strRef>
          </c:cat>
          <c:val>
            <c:numRef>
              <c:f>'Tax Rate Recap'!$C$4:$C$8</c:f>
              <c:numCache>
                <c:formatCode>0.0000%</c:formatCode>
                <c:ptCount val="5"/>
                <c:pt idx="0">
                  <c:v>0.9064825198479064</c:v>
                </c:pt>
                <c:pt idx="1">
                  <c:v>0</c:v>
                </c:pt>
                <c:pt idx="2">
                  <c:v>7.0104665399023242E-2</c:v>
                </c:pt>
                <c:pt idx="3">
                  <c:v>6.8573151341490167E-3</c:v>
                </c:pt>
                <c:pt idx="4">
                  <c:v>1.6555499618921329E-2</c:v>
                </c:pt>
              </c:numCache>
            </c:numRef>
          </c:val>
        </c:ser>
        <c:ser>
          <c:idx val="2"/>
          <c:order val="2"/>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'Tax Rate Recap'!$A$4:$A$8</c:f>
              <c:strCache>
                <c:ptCount val="5"/>
                <c:pt idx="0">
                  <c:v>Residential</c:v>
                </c:pt>
                <c:pt idx="1">
                  <c:v>Open Space</c:v>
                </c:pt>
                <c:pt idx="2">
                  <c:v>Commercial</c:v>
                </c:pt>
                <c:pt idx="3">
                  <c:v>Industrial</c:v>
                </c:pt>
                <c:pt idx="4">
                  <c:v>Personal Property</c:v>
                </c:pt>
              </c:strCache>
            </c:strRef>
          </c:cat>
          <c:val>
            <c:numRef>
              <c:f>'Tax Rate Recap'!$D$4:$D$8</c:f>
              <c:numCache>
                <c:formatCode>0.0000%</c:formatCode>
                <c:ptCount val="5"/>
                <c:pt idx="0">
                  <c:v>0.83634440973383617</c:v>
                </c:pt>
                <c:pt idx="1">
                  <c:v>0</c:v>
                </c:pt>
                <c:pt idx="2">
                  <c:v>0.12268316444829067</c:v>
                </c:pt>
                <c:pt idx="3">
                  <c:v>1.200030148476078E-2</c:v>
                </c:pt>
                <c:pt idx="4">
                  <c:v>2.8972124333112324E-2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029282" cy="351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3"/>
            <a:ext cx="4029282" cy="351845"/>
          </a:xfrm>
          <a:prstGeom prst="rect">
            <a:avLst/>
          </a:prstGeom>
        </p:spPr>
        <p:txBody>
          <a:bodyPr vert="horz" lIns="91440" tIns="45720" rIns="91440" bIns="45720" rtlCol="0"/>
          <a:lstStyle>
            <a:lvl1pPr algn="r">
              <a:defRPr sz="1200"/>
            </a:lvl1pPr>
          </a:lstStyle>
          <a:p>
            <a:fld id="{207157AA-BF80-4F5B-AC25-CEE600A2EB3C}" type="datetimeFigureOut">
              <a:rPr lang="en-US" smtClean="0"/>
              <a:t>12/10/2024</a:t>
            </a:fld>
            <a:endParaRPr lang="en-US"/>
          </a:p>
        </p:txBody>
      </p:sp>
      <p:sp>
        <p:nvSpPr>
          <p:cNvPr id="4" name="Footer Placeholder 3"/>
          <p:cNvSpPr>
            <a:spLocks noGrp="1"/>
          </p:cNvSpPr>
          <p:nvPr>
            <p:ph type="ftr" sz="quarter" idx="2"/>
          </p:nvPr>
        </p:nvSpPr>
        <p:spPr>
          <a:xfrm>
            <a:off x="1" y="6658558"/>
            <a:ext cx="4029282" cy="351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558"/>
            <a:ext cx="4029282" cy="351845"/>
          </a:xfrm>
          <a:prstGeom prst="rect">
            <a:avLst/>
          </a:prstGeom>
        </p:spPr>
        <p:txBody>
          <a:bodyPr vert="horz" lIns="91440" tIns="45720" rIns="91440" bIns="45720" rtlCol="0" anchor="b"/>
          <a:lstStyle>
            <a:lvl1pPr algn="r">
              <a:defRPr sz="1200"/>
            </a:lvl1pPr>
          </a:lstStyle>
          <a:p>
            <a:fld id="{60D67D2B-8B17-4552-885A-9ABC90E665A4}" type="slidenum">
              <a:rPr lang="en-US" smtClean="0"/>
              <a:t>‹#›</a:t>
            </a:fld>
            <a:endParaRPr lang="en-US"/>
          </a:p>
        </p:txBody>
      </p:sp>
    </p:spTree>
    <p:extLst>
      <p:ext uri="{BB962C8B-B14F-4D97-AF65-F5344CB8AC3E}">
        <p14:creationId xmlns:p14="http://schemas.microsoft.com/office/powerpoint/2010/main" val="2339812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029282" cy="35184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14" y="3"/>
            <a:ext cx="4029282" cy="351845"/>
          </a:xfrm>
          <a:prstGeom prst="rect">
            <a:avLst/>
          </a:prstGeom>
        </p:spPr>
        <p:txBody>
          <a:bodyPr vert="horz" lIns="91440" tIns="45720" rIns="91440" bIns="45720" rtlCol="0"/>
          <a:lstStyle>
            <a:lvl1pPr algn="r">
              <a:defRPr sz="1200"/>
            </a:lvl1pPr>
          </a:lstStyle>
          <a:p>
            <a:fld id="{33DE182C-CE73-4730-9AD1-87578188CE5A}" type="datetimeFigureOut">
              <a:rPr lang="en-US" smtClean="0"/>
              <a:t>12/10/2024</a:t>
            </a:fld>
            <a:endParaRPr lang="en-US" dirty="0"/>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4" y="3373864"/>
            <a:ext cx="7435436" cy="27605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558"/>
            <a:ext cx="4029282" cy="35184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4" y="6658558"/>
            <a:ext cx="4029282" cy="351845"/>
          </a:xfrm>
          <a:prstGeom prst="rect">
            <a:avLst/>
          </a:prstGeom>
        </p:spPr>
        <p:txBody>
          <a:bodyPr vert="horz" lIns="91440" tIns="45720" rIns="91440" bIns="45720" rtlCol="0" anchor="b"/>
          <a:lstStyle>
            <a:lvl1pPr algn="r">
              <a:defRPr sz="1200"/>
            </a:lvl1pPr>
          </a:lstStyle>
          <a:p>
            <a:fld id="{5028E020-64DA-4494-BEED-507386997394}" type="slidenum">
              <a:rPr lang="en-US" smtClean="0"/>
              <a:t>‹#›</a:t>
            </a:fld>
            <a:endParaRPr lang="en-US" dirty="0"/>
          </a:p>
        </p:txBody>
      </p:sp>
    </p:spTree>
    <p:extLst>
      <p:ext uri="{BB962C8B-B14F-4D97-AF65-F5344CB8AC3E}">
        <p14:creationId xmlns:p14="http://schemas.microsoft.com/office/powerpoint/2010/main" val="61049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28E020-64DA-4494-BEED-507386997394}" type="slidenum">
              <a:rPr lang="en-US" smtClean="0"/>
              <a:t>3</a:t>
            </a:fld>
            <a:endParaRPr lang="en-US" dirty="0"/>
          </a:p>
        </p:txBody>
      </p:sp>
    </p:spTree>
    <p:extLst>
      <p:ext uri="{BB962C8B-B14F-4D97-AF65-F5344CB8AC3E}">
        <p14:creationId xmlns:p14="http://schemas.microsoft.com/office/powerpoint/2010/main" val="368873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8E020-64DA-4494-BEED-507386997394}" type="slidenum">
              <a:rPr lang="en-US" smtClean="0"/>
              <a:t>4</a:t>
            </a:fld>
            <a:endParaRPr lang="en-US" dirty="0"/>
          </a:p>
        </p:txBody>
      </p:sp>
    </p:spTree>
    <p:extLst>
      <p:ext uri="{BB962C8B-B14F-4D97-AF65-F5344CB8AC3E}">
        <p14:creationId xmlns:p14="http://schemas.microsoft.com/office/powerpoint/2010/main" val="413404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0841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414845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00101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37C5E6F3-B619-46C8-AE1B-594461A19AD8}"/>
              </a:ext>
            </a:extLst>
          </p:cNvPr>
          <p:cNvGrpSpPr/>
          <p:nvPr userDrawn="1"/>
        </p:nvGrpSpPr>
        <p:grpSpPr>
          <a:xfrm rot="16200000" flipH="1">
            <a:off x="-2712790" y="2451892"/>
            <a:ext cx="6216650" cy="1935163"/>
            <a:chOff x="2982913" y="-574675"/>
            <a:chExt cx="6216650" cy="1935163"/>
          </a:xfrm>
        </p:grpSpPr>
        <p:sp>
          <p:nvSpPr>
            <p:cNvPr id="14" name="Полилиния: фигура 12">
              <a:extLst>
                <a:ext uri="{FF2B5EF4-FFF2-40B4-BE49-F238E27FC236}">
                  <a16:creationId xmlns="" xmlns:a16="http://schemas.microsoft.com/office/drawing/2014/main" id="{B5C77FF8-475F-4E4A-A011-7231E68F1E93}"/>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5" name="Полилиния: фигура 17">
              <a:extLst>
                <a:ext uri="{FF2B5EF4-FFF2-40B4-BE49-F238E27FC236}">
                  <a16:creationId xmlns="" xmlns:a16="http://schemas.microsoft.com/office/drawing/2014/main" id="{9FC3FC62-8BD9-4EAA-8A2F-2A17A960114C}"/>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6" name="Полилиния: фигура 15">
              <a:extLst>
                <a:ext uri="{FF2B5EF4-FFF2-40B4-BE49-F238E27FC236}">
                  <a16:creationId xmlns="" xmlns:a16="http://schemas.microsoft.com/office/drawing/2014/main" id="{9E3EBD67-563D-4494-BE38-1DEB36803863}"/>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7" name="Полилиния: фигура 10">
              <a:extLst>
                <a:ext uri="{FF2B5EF4-FFF2-40B4-BE49-F238E27FC236}">
                  <a16:creationId xmlns="" xmlns:a16="http://schemas.microsoft.com/office/drawing/2014/main" id="{9BECCB38-14EC-4A7A-B7E4-DD3E7000A171}"/>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8" name="Полилиния: фигура 13">
              <a:extLst>
                <a:ext uri="{FF2B5EF4-FFF2-40B4-BE49-F238E27FC236}">
                  <a16:creationId xmlns="" xmlns:a16="http://schemas.microsoft.com/office/drawing/2014/main" id="{FA86295C-C0CB-4273-95C7-3369C09C7E70}"/>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grpSp>
      <p:sp>
        <p:nvSpPr>
          <p:cNvPr id="8" name="Прямоугольник 50">
            <a:extLst>
              <a:ext uri="{FF2B5EF4-FFF2-40B4-BE49-F238E27FC236}">
                <a16:creationId xmlns="" xmlns:a16="http://schemas.microsoft.com/office/drawing/2014/main" id="{37341355-6548-4CD4-A48D-BB12405E01AB}"/>
              </a:ext>
            </a:extLst>
          </p:cNvPr>
          <p:cNvSpPr/>
          <p:nvPr userDrawn="1"/>
        </p:nvSpPr>
        <p:spPr>
          <a:xfrm>
            <a:off x="6163056" y="-9542"/>
            <a:ext cx="6028944" cy="68675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 name="Title 1">
            <a:extLst>
              <a:ext uri="{FF2B5EF4-FFF2-40B4-BE49-F238E27FC236}">
                <a16:creationId xmlns="" xmlns:a16="http://schemas.microsoft.com/office/drawing/2014/main" id="{F958A5C9-3404-4900-9DD0-2F90F4758405}"/>
              </a:ext>
            </a:extLst>
          </p:cNvPr>
          <p:cNvSpPr>
            <a:spLocks noGrp="1"/>
          </p:cNvSpPr>
          <p:nvPr>
            <p:ph type="ctrTitle" hasCustomPrompt="1"/>
          </p:nvPr>
        </p:nvSpPr>
        <p:spPr>
          <a:xfrm>
            <a:off x="6615073" y="418009"/>
            <a:ext cx="5124910" cy="2387600"/>
          </a:xfrm>
        </p:spPr>
        <p:txBody>
          <a:bodyPr anchor="t">
            <a:normAutofit/>
          </a:bodyPr>
          <a:lstStyle>
            <a:lvl1pPr algn="ctr">
              <a:defRPr lang="en-US" sz="2400" kern="1200" dirty="0">
                <a:solidFill>
                  <a:srgbClr val="D24726"/>
                </a:solidFill>
                <a:latin typeface="Century Gothic" panose="020B0502020202020204" pitchFamily="34" charset="0"/>
                <a:ea typeface="+mn-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 xmlns:a16="http://schemas.microsoft.com/office/drawing/2014/main" id="{0FE3A026-2492-415D-B018-73251D30C560}"/>
              </a:ext>
            </a:extLst>
          </p:cNvPr>
          <p:cNvSpPr>
            <a:spLocks noGrp="1"/>
          </p:cNvSpPr>
          <p:nvPr>
            <p:ph type="subTitle" idx="1"/>
          </p:nvPr>
        </p:nvSpPr>
        <p:spPr>
          <a:xfrm>
            <a:off x="1005320" y="2964285"/>
            <a:ext cx="4474746" cy="963002"/>
          </a:xfrm>
        </p:spPr>
        <p:txBody>
          <a:bodyPr>
            <a:normAutofit/>
          </a:bodyPr>
          <a:lstStyle>
            <a:lvl1pPr marL="0" indent="0" algn="ctr">
              <a:buNone/>
              <a:defRPr lang="en-US" sz="1700" kern="1200" dirty="0">
                <a:solidFill>
                  <a:schemeClr val="bg1"/>
                </a:solidFill>
                <a:latin typeface="Century Gothic" panose="020B0502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 xmlns:a16="http://schemas.microsoft.com/office/drawing/2014/main" id="{33709820-6146-43BF-9EDE-4DC19D710A9C}"/>
              </a:ext>
            </a:extLst>
          </p:cNvPr>
          <p:cNvSpPr/>
          <p:nvPr userDrawn="1"/>
        </p:nvSpPr>
        <p:spPr>
          <a:xfrm>
            <a:off x="1005319" y="2921185"/>
            <a:ext cx="4474746" cy="10061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 Placeholder 11">
            <a:extLst>
              <a:ext uri="{FF2B5EF4-FFF2-40B4-BE49-F238E27FC236}">
                <a16:creationId xmlns="" xmlns:a16="http://schemas.microsoft.com/office/drawing/2014/main" id="{6A1F2B5C-7CC8-4166-8811-E3FC8C02B498}"/>
              </a:ext>
            </a:extLst>
          </p:cNvPr>
          <p:cNvSpPr>
            <a:spLocks noGrp="1"/>
          </p:cNvSpPr>
          <p:nvPr>
            <p:ph type="body" sz="quarter" idx="10"/>
          </p:nvPr>
        </p:nvSpPr>
        <p:spPr>
          <a:xfrm>
            <a:off x="1005319" y="1089395"/>
            <a:ext cx="4474746" cy="1716214"/>
          </a:xfrm>
        </p:spPr>
        <p:txBody>
          <a:bodyPr anchor="b">
            <a:normAutofit/>
          </a:bodyPr>
          <a:lstStyle>
            <a:lvl1pPr marL="0" indent="0">
              <a:buNone/>
              <a:defRPr lang="en-US" sz="1700" kern="1200" dirty="0">
                <a:solidFill>
                  <a:schemeClr val="bg1"/>
                </a:solidFill>
                <a:latin typeface="Century Gothic" panose="020B0502020202020204" pitchFamily="34" charset="0"/>
                <a:ea typeface="+mn-ea"/>
                <a:cs typeface="Arial" panose="020B0604020202020204" pitchFamily="34" charset="0"/>
              </a:defRPr>
            </a:lvl1pPr>
          </a:lstStyle>
          <a:p>
            <a:pPr lvl="0"/>
            <a:r>
              <a:rPr lang="en-US" dirty="0"/>
              <a:t>Edit Master text</a:t>
            </a:r>
          </a:p>
        </p:txBody>
      </p:sp>
      <p:sp>
        <p:nvSpPr>
          <p:cNvPr id="19" name="Text Placeholder 11">
            <a:extLst>
              <a:ext uri="{FF2B5EF4-FFF2-40B4-BE49-F238E27FC236}">
                <a16:creationId xmlns="" xmlns:a16="http://schemas.microsoft.com/office/drawing/2014/main" id="{DEB84C57-015B-4F32-A9F8-92B8BD70EA39}"/>
              </a:ext>
            </a:extLst>
          </p:cNvPr>
          <p:cNvSpPr>
            <a:spLocks noGrp="1"/>
          </p:cNvSpPr>
          <p:nvPr>
            <p:ph type="body" sz="quarter" idx="11"/>
          </p:nvPr>
        </p:nvSpPr>
        <p:spPr>
          <a:xfrm>
            <a:off x="1005319" y="4042863"/>
            <a:ext cx="4474746" cy="1716214"/>
          </a:xfrm>
        </p:spPr>
        <p:txBody>
          <a:bodyPr>
            <a:normAutofit/>
          </a:bodyPr>
          <a:lstStyle>
            <a:lvl1pPr marL="0" indent="0">
              <a:buNone/>
              <a:defRPr lang="en-US" sz="1700" kern="1200" dirty="0">
                <a:solidFill>
                  <a:schemeClr val="bg1"/>
                </a:solidFill>
                <a:latin typeface="Century Gothic" panose="020B0502020202020204" pitchFamily="34" charset="0"/>
                <a:ea typeface="+mn-ea"/>
                <a:cs typeface="Arial" panose="020B0604020202020204" pitchFamily="34" charset="0"/>
              </a:defRPr>
            </a:lvl1pPr>
          </a:lstStyle>
          <a:p>
            <a:pPr lvl="0"/>
            <a:r>
              <a:rPr lang="en-US" dirty="0"/>
              <a:t>Edit Master text</a:t>
            </a:r>
          </a:p>
        </p:txBody>
      </p:sp>
    </p:spTree>
    <p:extLst>
      <p:ext uri="{BB962C8B-B14F-4D97-AF65-F5344CB8AC3E}">
        <p14:creationId xmlns:p14="http://schemas.microsoft.com/office/powerpoint/2010/main" val="279813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1000"/>
                                        <p:tgtEl>
                                          <p:spTgt spid="12">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wipe(left)">
                                      <p:cBhvr>
                                        <p:cTn id="23"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P spid="10"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1000"/>
                        <p:tgtEl>
                          <p:spTgt spid="12"/>
                        </p:tgtEl>
                      </p:cBhvr>
                    </p:animEffect>
                  </p:childTnLst>
                </p:cTn>
              </p:par>
            </p:tnLst>
          </p:tmpl>
        </p:tmplLst>
      </p:bldP>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1000"/>
                        <p:tgtEl>
                          <p:spTgt spid="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55E373FE-062D-4F04-8E42-50A91678E6AE}"/>
              </a:ext>
            </a:extLst>
          </p:cNvPr>
          <p:cNvSpPr/>
          <p:nvPr userDrawn="1"/>
        </p:nvSpPr>
        <p:spPr>
          <a:xfrm>
            <a:off x="0" y="0"/>
            <a:ext cx="12192000" cy="18256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5" name="Group 14">
            <a:extLst>
              <a:ext uri="{FF2B5EF4-FFF2-40B4-BE49-F238E27FC236}">
                <a16:creationId xmlns="" xmlns:a16="http://schemas.microsoft.com/office/drawing/2014/main" id="{394ED4EF-058A-4499-A8C7-69909D11F7DB}"/>
              </a:ext>
            </a:extLst>
          </p:cNvPr>
          <p:cNvGrpSpPr/>
          <p:nvPr userDrawn="1"/>
        </p:nvGrpSpPr>
        <p:grpSpPr>
          <a:xfrm flipH="1">
            <a:off x="2987675" y="-580735"/>
            <a:ext cx="6216650" cy="1935163"/>
            <a:chOff x="2982913" y="-574675"/>
            <a:chExt cx="6216650" cy="1935163"/>
          </a:xfrm>
        </p:grpSpPr>
        <p:sp>
          <p:nvSpPr>
            <p:cNvPr id="16" name="Полилиния: фигура 12">
              <a:extLst>
                <a:ext uri="{FF2B5EF4-FFF2-40B4-BE49-F238E27FC236}">
                  <a16:creationId xmlns="" xmlns:a16="http://schemas.microsoft.com/office/drawing/2014/main" id="{22F590E2-5600-4D15-9219-799BF4457ED8}"/>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Полилиния: фигура 17">
              <a:extLst>
                <a:ext uri="{FF2B5EF4-FFF2-40B4-BE49-F238E27FC236}">
                  <a16:creationId xmlns="" xmlns:a16="http://schemas.microsoft.com/office/drawing/2014/main" id="{C7C61BAA-D5A6-4CD2-916D-D39799A108B2}"/>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 name="Полилиния: фигура 15">
              <a:extLst>
                <a:ext uri="{FF2B5EF4-FFF2-40B4-BE49-F238E27FC236}">
                  <a16:creationId xmlns="" xmlns:a16="http://schemas.microsoft.com/office/drawing/2014/main" id="{EDCDF9A2-F24A-47A6-A70E-E979287ECE4B}"/>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Полилиния: фигура 10">
              <a:extLst>
                <a:ext uri="{FF2B5EF4-FFF2-40B4-BE49-F238E27FC236}">
                  <a16:creationId xmlns="" xmlns:a16="http://schemas.microsoft.com/office/drawing/2014/main" id="{6A149CB9-E9F6-4973-BB43-02862976487A}"/>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 name="Полилиния: фигура 13">
              <a:extLst>
                <a:ext uri="{FF2B5EF4-FFF2-40B4-BE49-F238E27FC236}">
                  <a16:creationId xmlns="" xmlns:a16="http://schemas.microsoft.com/office/drawing/2014/main" id="{47668842-28F9-4DD9-B5EB-BFC4077406EB}"/>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1" name="Title 1">
            <a:extLst>
              <a:ext uri="{FF2B5EF4-FFF2-40B4-BE49-F238E27FC236}">
                <a16:creationId xmlns="" xmlns:a16="http://schemas.microsoft.com/office/drawing/2014/main" id="{DF10AABB-E8F4-4E2E-9A5B-A11E6695C515}"/>
              </a:ext>
            </a:extLst>
          </p:cNvPr>
          <p:cNvSpPr>
            <a:spLocks noGrp="1"/>
          </p:cNvSpPr>
          <p:nvPr>
            <p:ph type="title" hasCustomPrompt="1"/>
          </p:nvPr>
        </p:nvSpPr>
        <p:spPr>
          <a:xfrm>
            <a:off x="508275" y="226300"/>
            <a:ext cx="11188589" cy="1404714"/>
          </a:xfrm>
        </p:spPr>
        <p:txBody>
          <a:bodyPr anchor="b">
            <a:normAutofit/>
          </a:bodyPr>
          <a:lstStyle>
            <a:lvl1pPr>
              <a:defRPr lang="en-US" sz="4400" kern="1200" dirty="0">
                <a:solidFill>
                  <a:schemeClr val="bg1"/>
                </a:solidFill>
                <a:latin typeface="Century Gothic" panose="020B0502020202020204" pitchFamily="34" charset="0"/>
                <a:ea typeface="+mn-ea"/>
                <a:cs typeface="+mn-cs"/>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286CE512-9FAF-49A2-B445-9C789B0C4C33}"/>
              </a:ext>
            </a:extLst>
          </p:cNvPr>
          <p:cNvSpPr>
            <a:spLocks noGrp="1"/>
          </p:cNvSpPr>
          <p:nvPr>
            <p:ph idx="1"/>
          </p:nvPr>
        </p:nvSpPr>
        <p:spPr>
          <a:xfrm>
            <a:off x="508275" y="2041347"/>
            <a:ext cx="11188589" cy="4135616"/>
          </a:xfrm>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Clr>
                <a:schemeClr val="accent1"/>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Date Placeholder 21">
            <a:extLst>
              <a:ext uri="{FF2B5EF4-FFF2-40B4-BE49-F238E27FC236}">
                <a16:creationId xmlns="" xmlns:a16="http://schemas.microsoft.com/office/drawing/2014/main" id="{D3FC0685-4D60-4734-B09F-372FD83F32E9}"/>
              </a:ext>
            </a:extLst>
          </p:cNvPr>
          <p:cNvSpPr>
            <a:spLocks noGrp="1"/>
          </p:cNvSpPr>
          <p:nvPr>
            <p:ph type="dt" sz="half" idx="10"/>
          </p:nvPr>
        </p:nvSpPr>
        <p:spPr>
          <a:xfrm>
            <a:off x="508275" y="6356350"/>
            <a:ext cx="3073125" cy="365125"/>
          </a:xfrm>
        </p:spPr>
        <p:txBody>
          <a:bodyPr/>
          <a:lstStyle/>
          <a:p>
            <a:fld id="{739D54EE-0D73-4FDC-8312-4E21BB23DB24}" type="datetimeFigureOut">
              <a:rPr lang="en-US" smtClean="0"/>
              <a:t>12/10/2024</a:t>
            </a:fld>
            <a:endParaRPr lang="en-US" dirty="0"/>
          </a:p>
        </p:txBody>
      </p:sp>
      <p:sp>
        <p:nvSpPr>
          <p:cNvPr id="23" name="Footer Placeholder 22">
            <a:extLst>
              <a:ext uri="{FF2B5EF4-FFF2-40B4-BE49-F238E27FC236}">
                <a16:creationId xmlns="" xmlns:a16="http://schemas.microsoft.com/office/drawing/2014/main" id="{6625F6F7-8499-4E34-896D-9E1681AAC360}"/>
              </a:ext>
            </a:extLst>
          </p:cNvPr>
          <p:cNvSpPr>
            <a:spLocks noGrp="1"/>
          </p:cNvSpPr>
          <p:nvPr>
            <p:ph type="ftr" sz="quarter" idx="11"/>
          </p:nvPr>
        </p:nvSpPr>
        <p:spPr/>
        <p:txBody>
          <a:bodyPr/>
          <a:lstStyle/>
          <a:p>
            <a:endParaRPr lang="en-US" dirty="0"/>
          </a:p>
        </p:txBody>
      </p:sp>
      <p:sp>
        <p:nvSpPr>
          <p:cNvPr id="24" name="Slide Number Placeholder 23">
            <a:extLst>
              <a:ext uri="{FF2B5EF4-FFF2-40B4-BE49-F238E27FC236}">
                <a16:creationId xmlns="" xmlns:a16="http://schemas.microsoft.com/office/drawing/2014/main" id="{5E994F3B-479F-42F3-AE36-C259EE6F86BA}"/>
              </a:ext>
            </a:extLst>
          </p:cNvPr>
          <p:cNvSpPr>
            <a:spLocks noGrp="1"/>
          </p:cNvSpPr>
          <p:nvPr>
            <p:ph type="sldNum" sz="quarter" idx="12"/>
          </p:nvPr>
        </p:nvSpPr>
        <p:spPr>
          <a:xfrm>
            <a:off x="8610600" y="6356350"/>
            <a:ext cx="3086264" cy="365125"/>
          </a:xfrm>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03354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
        <p:nvSpPr>
          <p:cNvPr id="7" name="Rectangle 6">
            <a:extLst>
              <a:ext uri="{FF2B5EF4-FFF2-40B4-BE49-F238E27FC236}">
                <a16:creationId xmlns="" xmlns:a16="http://schemas.microsoft.com/office/drawing/2014/main" id="{55E373FE-062D-4F04-8E42-50A91678E6AE}"/>
              </a:ext>
            </a:extLst>
          </p:cNvPr>
          <p:cNvSpPr/>
          <p:nvPr userDrawn="1"/>
        </p:nvSpPr>
        <p:spPr>
          <a:xfrm>
            <a:off x="0" y="0"/>
            <a:ext cx="12192000" cy="18256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a:extLst>
              <a:ext uri="{FF2B5EF4-FFF2-40B4-BE49-F238E27FC236}">
                <a16:creationId xmlns="" xmlns:a16="http://schemas.microsoft.com/office/drawing/2014/main" id="{394ED4EF-058A-4499-A8C7-69909D11F7DB}"/>
              </a:ext>
            </a:extLst>
          </p:cNvPr>
          <p:cNvGrpSpPr/>
          <p:nvPr userDrawn="1"/>
        </p:nvGrpSpPr>
        <p:grpSpPr>
          <a:xfrm flipH="1">
            <a:off x="2987675" y="-580735"/>
            <a:ext cx="6216650" cy="1935163"/>
            <a:chOff x="2982913" y="-574675"/>
            <a:chExt cx="6216650" cy="1935163"/>
          </a:xfrm>
        </p:grpSpPr>
        <p:sp>
          <p:nvSpPr>
            <p:cNvPr id="9" name="Полилиния: фигура 12">
              <a:extLst>
                <a:ext uri="{FF2B5EF4-FFF2-40B4-BE49-F238E27FC236}">
                  <a16:creationId xmlns="" xmlns:a16="http://schemas.microsoft.com/office/drawing/2014/main" id="{22F590E2-5600-4D15-9219-799BF4457ED8}"/>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олилиния: фигура 17">
              <a:extLst>
                <a:ext uri="{FF2B5EF4-FFF2-40B4-BE49-F238E27FC236}">
                  <a16:creationId xmlns="" xmlns:a16="http://schemas.microsoft.com/office/drawing/2014/main" id="{C7C61BAA-D5A6-4CD2-916D-D39799A108B2}"/>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5">
              <a:extLst>
                <a:ext uri="{FF2B5EF4-FFF2-40B4-BE49-F238E27FC236}">
                  <a16:creationId xmlns="" xmlns:a16="http://schemas.microsoft.com/office/drawing/2014/main" id="{EDCDF9A2-F24A-47A6-A70E-E979287ECE4B}"/>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Полилиния: фигура 10">
              <a:extLst>
                <a:ext uri="{FF2B5EF4-FFF2-40B4-BE49-F238E27FC236}">
                  <a16:creationId xmlns="" xmlns:a16="http://schemas.microsoft.com/office/drawing/2014/main" id="{6A149CB9-E9F6-4973-BB43-02862976487A}"/>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олилиния: фигура 13">
              <a:extLst>
                <a:ext uri="{FF2B5EF4-FFF2-40B4-BE49-F238E27FC236}">
                  <a16:creationId xmlns="" xmlns:a16="http://schemas.microsoft.com/office/drawing/2014/main" id="{47668842-28F9-4DD9-B5EB-BFC4077406EB}"/>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extLst>
      <p:ext uri="{BB962C8B-B14F-4D97-AF65-F5344CB8AC3E}">
        <p14:creationId xmlns:p14="http://schemas.microsoft.com/office/powerpoint/2010/main" val="422527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109615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368191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284083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Rectangle 5">
            <a:extLst>
              <a:ext uri="{FF2B5EF4-FFF2-40B4-BE49-F238E27FC236}">
                <a16:creationId xmlns="" xmlns:a16="http://schemas.microsoft.com/office/drawing/2014/main" id="{EF894423-F1D8-4448-BE4E-C66A70FF440C}"/>
              </a:ext>
            </a:extLst>
          </p:cNvPr>
          <p:cNvSpPr/>
          <p:nvPr userDrawn="1"/>
        </p:nvSpPr>
        <p:spPr>
          <a:xfrm>
            <a:off x="0" y="0"/>
            <a:ext cx="910600" cy="68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7" name="Group 6">
            <a:extLst>
              <a:ext uri="{FF2B5EF4-FFF2-40B4-BE49-F238E27FC236}">
                <a16:creationId xmlns="" xmlns:a16="http://schemas.microsoft.com/office/drawing/2014/main" id="{C6FD5A2C-B40C-41B6-8486-0060E7D0B499}"/>
              </a:ext>
            </a:extLst>
          </p:cNvPr>
          <p:cNvGrpSpPr/>
          <p:nvPr userDrawn="1"/>
        </p:nvGrpSpPr>
        <p:grpSpPr>
          <a:xfrm>
            <a:off x="288531" y="0"/>
            <a:ext cx="11375568" cy="6857999"/>
            <a:chOff x="408216" y="-849"/>
            <a:chExt cx="11375568" cy="6857999"/>
          </a:xfrm>
        </p:grpSpPr>
        <p:pic>
          <p:nvPicPr>
            <p:cNvPr id="8" name="Picture 7">
              <a:extLst>
                <a:ext uri="{FF2B5EF4-FFF2-40B4-BE49-F238E27FC236}">
                  <a16:creationId xmlns="" xmlns:a16="http://schemas.microsoft.com/office/drawing/2014/main" id="{F35F5515-DBFB-431E-956A-73730B15AEC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408216" y="-849"/>
              <a:ext cx="11375568" cy="6857999"/>
            </a:xfrm>
            <a:prstGeom prst="rect">
              <a:avLst/>
            </a:prstGeom>
          </p:spPr>
        </p:pic>
        <p:sp>
          <p:nvSpPr>
            <p:cNvPr id="9" name="Oval 8">
              <a:extLst>
                <a:ext uri="{FF2B5EF4-FFF2-40B4-BE49-F238E27FC236}">
                  <a16:creationId xmlns="" xmlns:a16="http://schemas.microsoft.com/office/drawing/2014/main" id="{E256075D-BF8D-4C2D-A9DA-CFB59002F49B}"/>
                </a:ext>
              </a:extLst>
            </p:cNvPr>
            <p:cNvSpPr/>
            <p:nvPr/>
          </p:nvSpPr>
          <p:spPr>
            <a:xfrm>
              <a:off x="4915716" y="2562225"/>
              <a:ext cx="1631189" cy="1704975"/>
            </a:xfrm>
            <a:prstGeom prst="ellipse">
              <a:avLst/>
            </a:prstGeom>
            <a:solidFill>
              <a:srgbClr val="1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0" name="Rectangle 9">
            <a:extLst>
              <a:ext uri="{FF2B5EF4-FFF2-40B4-BE49-F238E27FC236}">
                <a16:creationId xmlns="" xmlns:a16="http://schemas.microsoft.com/office/drawing/2014/main" id="{925EE08E-CA10-4C5F-97BC-B48B0451A492}"/>
              </a:ext>
            </a:extLst>
          </p:cNvPr>
          <p:cNvSpPr/>
          <p:nvPr userDrawn="1"/>
        </p:nvSpPr>
        <p:spPr>
          <a:xfrm>
            <a:off x="11281400" y="0"/>
            <a:ext cx="910600" cy="68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Прямоугольник 28">
            <a:extLst>
              <a:ext uri="{FF2B5EF4-FFF2-40B4-BE49-F238E27FC236}">
                <a16:creationId xmlns="" xmlns:a16="http://schemas.microsoft.com/office/drawing/2014/main" id="{8A0A4B2E-2560-4117-A770-DF23BDEC29BC}"/>
              </a:ext>
            </a:extLst>
          </p:cNvPr>
          <p:cNvSpPr/>
          <p:nvPr userDrawn="1"/>
        </p:nvSpPr>
        <p:spPr>
          <a:xfrm rot="5400000">
            <a:off x="2664108" y="-2675485"/>
            <a:ext cx="6841448" cy="12192418"/>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ru-RU" sz="1050" dirty="0"/>
          </a:p>
        </p:txBody>
      </p:sp>
      <p:grpSp>
        <p:nvGrpSpPr>
          <p:cNvPr id="12" name="Group 11">
            <a:extLst>
              <a:ext uri="{FF2B5EF4-FFF2-40B4-BE49-F238E27FC236}">
                <a16:creationId xmlns="" xmlns:a16="http://schemas.microsoft.com/office/drawing/2014/main" id="{F73D0A0D-855E-4342-B83E-424B4A493D5B}"/>
              </a:ext>
            </a:extLst>
          </p:cNvPr>
          <p:cNvGrpSpPr/>
          <p:nvPr userDrawn="1"/>
        </p:nvGrpSpPr>
        <p:grpSpPr>
          <a:xfrm>
            <a:off x="2975751" y="-564356"/>
            <a:ext cx="6216650" cy="1935163"/>
            <a:chOff x="2982913" y="-574675"/>
            <a:chExt cx="6216650" cy="1935163"/>
          </a:xfrm>
        </p:grpSpPr>
        <p:sp>
          <p:nvSpPr>
            <p:cNvPr id="13" name="Полилиния: фигура 12">
              <a:extLst>
                <a:ext uri="{FF2B5EF4-FFF2-40B4-BE49-F238E27FC236}">
                  <a16:creationId xmlns="" xmlns:a16="http://schemas.microsoft.com/office/drawing/2014/main" id="{085B9B80-E73A-49D3-BEDA-53569B9B82C5}"/>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фигура 17">
              <a:extLst>
                <a:ext uri="{FF2B5EF4-FFF2-40B4-BE49-F238E27FC236}">
                  <a16:creationId xmlns="" xmlns:a16="http://schemas.microsoft.com/office/drawing/2014/main" id="{D9B488A2-B7A1-4CA1-88BA-3A3165C35DA2}"/>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олилиния: фигура 15">
              <a:extLst>
                <a:ext uri="{FF2B5EF4-FFF2-40B4-BE49-F238E27FC236}">
                  <a16:creationId xmlns="" xmlns:a16="http://schemas.microsoft.com/office/drawing/2014/main" id="{DB9CEB59-B971-4D1E-A99C-CF0DFF1FDA8A}"/>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фигура 10">
              <a:extLst>
                <a:ext uri="{FF2B5EF4-FFF2-40B4-BE49-F238E27FC236}">
                  <a16:creationId xmlns="" xmlns:a16="http://schemas.microsoft.com/office/drawing/2014/main" id="{D35FF125-B2DE-4DFF-98E7-47BFBBC8D29B}"/>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 name="Полилиния: фигура 13">
              <a:extLst>
                <a:ext uri="{FF2B5EF4-FFF2-40B4-BE49-F238E27FC236}">
                  <a16:creationId xmlns="" xmlns:a16="http://schemas.microsoft.com/office/drawing/2014/main" id="{9457471C-F75F-4E84-A15D-1A45630B30B0}"/>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extLst>
      <p:ext uri="{BB962C8B-B14F-4D97-AF65-F5344CB8AC3E}">
        <p14:creationId xmlns:p14="http://schemas.microsoft.com/office/powerpoint/2010/main" val="169211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D54EE-0D73-4FDC-8312-4E21BB23DB24}" type="datetimeFigureOut">
              <a:rPr lang="en-US" smtClean="0"/>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0EBF0A-94C9-4A9B-BA1E-C21ADEFDACD6}" type="slidenum">
              <a:rPr lang="en-US" smtClean="0"/>
              <a:t>‹#›</a:t>
            </a:fld>
            <a:endParaRPr lang="en-US" dirty="0"/>
          </a:p>
        </p:txBody>
      </p:sp>
    </p:spTree>
    <p:extLst>
      <p:ext uri="{BB962C8B-B14F-4D97-AF65-F5344CB8AC3E}">
        <p14:creationId xmlns:p14="http://schemas.microsoft.com/office/powerpoint/2010/main" val="403517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a:extLst>
              <a:ext uri="{FF2B5EF4-FFF2-40B4-BE49-F238E27FC236}">
                <a16:creationId xmlns="" xmlns:a16="http://schemas.microsoft.com/office/drawing/2014/main" id="{6E5F00FF-9C6D-4C1D-BA10-0F325A2E9586}"/>
              </a:ext>
            </a:extLst>
          </p:cNvPr>
          <p:cNvSpPr/>
          <p:nvPr userDrawn="1"/>
        </p:nvSpPr>
        <p:spPr>
          <a:xfrm>
            <a:off x="0" y="0"/>
            <a:ext cx="12192000" cy="360011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Rounded Corners 8">
            <a:extLst>
              <a:ext uri="{FF2B5EF4-FFF2-40B4-BE49-F238E27FC236}">
                <a16:creationId xmlns="" xmlns:a16="http://schemas.microsoft.com/office/drawing/2014/main" id="{EAC1FFAE-66DB-4219-93A4-3552C130E347}"/>
              </a:ext>
            </a:extLst>
          </p:cNvPr>
          <p:cNvSpPr/>
          <p:nvPr userDrawn="1"/>
        </p:nvSpPr>
        <p:spPr>
          <a:xfrm>
            <a:off x="0" y="3600110"/>
            <a:ext cx="12192000" cy="325788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Rounded Corners 9">
            <a:extLst>
              <a:ext uri="{FF2B5EF4-FFF2-40B4-BE49-F238E27FC236}">
                <a16:creationId xmlns="" xmlns:a16="http://schemas.microsoft.com/office/drawing/2014/main" id="{6F13464F-2992-45B5-A184-8A6007F4850B}"/>
              </a:ext>
            </a:extLst>
          </p:cNvPr>
          <p:cNvSpPr/>
          <p:nvPr userDrawn="1"/>
        </p:nvSpPr>
        <p:spPr>
          <a:xfrm>
            <a:off x="8475446" y="1161357"/>
            <a:ext cx="3474237" cy="5472000"/>
          </a:xfrm>
          <a:prstGeom prst="roundRect">
            <a:avLst>
              <a:gd name="adj" fmla="val 0"/>
            </a:avLst>
          </a:prstGeom>
          <a:solidFill>
            <a:srgbClr val="9F361D"/>
          </a:solidFill>
          <a:ln w="19050">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a:extLst>
              <a:ext uri="{FF2B5EF4-FFF2-40B4-BE49-F238E27FC236}">
                <a16:creationId xmlns="" xmlns:a16="http://schemas.microsoft.com/office/drawing/2014/main" id="{B614105E-03E8-445A-90F2-609CF778877E}"/>
              </a:ext>
            </a:extLst>
          </p:cNvPr>
          <p:cNvGrpSpPr/>
          <p:nvPr userDrawn="1"/>
        </p:nvGrpSpPr>
        <p:grpSpPr>
          <a:xfrm flipH="1">
            <a:off x="2987675" y="-580735"/>
            <a:ext cx="6216650" cy="1935163"/>
            <a:chOff x="2982913" y="-574675"/>
            <a:chExt cx="6216650" cy="1935163"/>
          </a:xfrm>
        </p:grpSpPr>
        <p:sp>
          <p:nvSpPr>
            <p:cNvPr id="12" name="Полилиния: фигура 12">
              <a:extLst>
                <a:ext uri="{FF2B5EF4-FFF2-40B4-BE49-F238E27FC236}">
                  <a16:creationId xmlns="" xmlns:a16="http://schemas.microsoft.com/office/drawing/2014/main" id="{B483E038-368A-4C9F-9820-AE41EC03799B}"/>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олилиния: фигура 17">
              <a:extLst>
                <a:ext uri="{FF2B5EF4-FFF2-40B4-BE49-F238E27FC236}">
                  <a16:creationId xmlns="" xmlns:a16="http://schemas.microsoft.com/office/drawing/2014/main" id="{7341419B-9083-4737-9BB0-E8D0390907EC}"/>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фигура 15">
              <a:extLst>
                <a:ext uri="{FF2B5EF4-FFF2-40B4-BE49-F238E27FC236}">
                  <a16:creationId xmlns="" xmlns:a16="http://schemas.microsoft.com/office/drawing/2014/main" id="{C15068D9-07BB-4882-9BC2-11C67EE4D1B6}"/>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Полилиния: фигура 10">
              <a:extLst>
                <a:ext uri="{FF2B5EF4-FFF2-40B4-BE49-F238E27FC236}">
                  <a16:creationId xmlns="" xmlns:a16="http://schemas.microsoft.com/office/drawing/2014/main" id="{64812056-FC33-4A74-95D9-6A8B85417C4E}"/>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Полилиния: фигура 13">
              <a:extLst>
                <a:ext uri="{FF2B5EF4-FFF2-40B4-BE49-F238E27FC236}">
                  <a16:creationId xmlns="" xmlns:a16="http://schemas.microsoft.com/office/drawing/2014/main" id="{1FF84DA7-3B36-4AC6-9A01-446CB8DCA7BC}"/>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Tree>
    <p:extLst>
      <p:ext uri="{BB962C8B-B14F-4D97-AF65-F5344CB8AC3E}">
        <p14:creationId xmlns:p14="http://schemas.microsoft.com/office/powerpoint/2010/main" val="221456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8" name="Group 7">
            <a:extLst>
              <a:ext uri="{FF2B5EF4-FFF2-40B4-BE49-F238E27FC236}">
                <a16:creationId xmlns="" xmlns:a16="http://schemas.microsoft.com/office/drawing/2014/main" id="{050D9F73-C536-4DBB-ABC7-3AF2DA8AE782}"/>
              </a:ext>
            </a:extLst>
          </p:cNvPr>
          <p:cNvGrpSpPr/>
          <p:nvPr userDrawn="1"/>
        </p:nvGrpSpPr>
        <p:grpSpPr>
          <a:xfrm rot="16200000" flipH="1">
            <a:off x="-2712790" y="2451892"/>
            <a:ext cx="6216650" cy="1935163"/>
            <a:chOff x="2982913" y="-574675"/>
            <a:chExt cx="6216650" cy="1935163"/>
          </a:xfrm>
        </p:grpSpPr>
        <p:sp>
          <p:nvSpPr>
            <p:cNvPr id="9" name="Полилиния: фигура 12">
              <a:extLst>
                <a:ext uri="{FF2B5EF4-FFF2-40B4-BE49-F238E27FC236}">
                  <a16:creationId xmlns="" xmlns:a16="http://schemas.microsoft.com/office/drawing/2014/main" id="{C83744E3-B76D-47B1-9922-6AE5D1BABC1C}"/>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0" name="Полилиния: фигура 17">
              <a:extLst>
                <a:ext uri="{FF2B5EF4-FFF2-40B4-BE49-F238E27FC236}">
                  <a16:creationId xmlns="" xmlns:a16="http://schemas.microsoft.com/office/drawing/2014/main" id="{73D22470-9745-4871-B80A-F5051ED2F97E}"/>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dirty="0"/>
            </a:p>
          </p:txBody>
        </p:sp>
        <p:sp>
          <p:nvSpPr>
            <p:cNvPr id="11" name="Полилиния: фигура 15">
              <a:extLst>
                <a:ext uri="{FF2B5EF4-FFF2-40B4-BE49-F238E27FC236}">
                  <a16:creationId xmlns="" xmlns:a16="http://schemas.microsoft.com/office/drawing/2014/main" id="{8B3CC523-A8E9-4939-A4CB-A92EE895BF7A}"/>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2" name="Полилиния: фигура 10">
              <a:extLst>
                <a:ext uri="{FF2B5EF4-FFF2-40B4-BE49-F238E27FC236}">
                  <a16:creationId xmlns="" xmlns:a16="http://schemas.microsoft.com/office/drawing/2014/main" id="{44FEB0E8-C4D3-4C25-82DE-070308039F7C}"/>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3" name="Полилиния: фигура 13">
              <a:extLst>
                <a:ext uri="{FF2B5EF4-FFF2-40B4-BE49-F238E27FC236}">
                  <a16:creationId xmlns="" xmlns:a16="http://schemas.microsoft.com/office/drawing/2014/main" id="{388B51B0-32B1-4F5D-A34B-A10B6FF45793}"/>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grpSp>
      <p:sp>
        <p:nvSpPr>
          <p:cNvPr id="14" name="Rectangle 13">
            <a:extLst>
              <a:ext uri="{FF2B5EF4-FFF2-40B4-BE49-F238E27FC236}">
                <a16:creationId xmlns="" xmlns:a16="http://schemas.microsoft.com/office/drawing/2014/main" id="{2DABE7EF-9BFF-43D8-B3E3-8B1A308EC4BD}"/>
              </a:ext>
            </a:extLst>
          </p:cNvPr>
          <p:cNvSpPr/>
          <p:nvPr userDrawn="1"/>
        </p:nvSpPr>
        <p:spPr>
          <a:xfrm>
            <a:off x="2307939" y="-4794"/>
            <a:ext cx="5434313" cy="686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25345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D54EE-0D73-4FDC-8312-4E21BB23DB24}" type="datetimeFigureOut">
              <a:rPr lang="en-US" smtClean="0"/>
              <a:t>12/10/2024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EBF0A-94C9-4A9B-BA1E-C21ADEFDACD6}" type="slidenum">
              <a:rPr lang="en-US" smtClean="0"/>
              <a:t>‹#›</a:t>
            </a:fld>
            <a:endParaRPr lang="en-US" dirty="0"/>
          </a:p>
        </p:txBody>
      </p:sp>
    </p:spTree>
    <p:extLst>
      <p:ext uri="{BB962C8B-B14F-4D97-AF65-F5344CB8AC3E}">
        <p14:creationId xmlns:p14="http://schemas.microsoft.com/office/powerpoint/2010/main" val="56038317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649" r:id="rId12"/>
    <p:sldLayoutId id="21474836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2.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Stoneham Tow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1961069"/>
            <a:ext cx="2876550" cy="2876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362651"/>
            <a:ext cx="12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743200" algn="l"/>
              </a:tabLst>
              <a:defRPr>
                <a:solidFill>
                  <a:schemeClr val="tx1"/>
                </a:solidFill>
                <a:latin typeface="Arial" panose="020B0604020202020204" pitchFamily="34" charset="0"/>
              </a:defRPr>
            </a:lvl1pPr>
            <a:lvl2pPr eaLnBrk="0" fontAlgn="base" hangingPunct="0">
              <a:spcBef>
                <a:spcPct val="0"/>
              </a:spcBef>
              <a:spcAft>
                <a:spcPct val="0"/>
              </a:spcAft>
              <a:tabLst>
                <a:tab pos="2743200" algn="l"/>
              </a:tabLst>
              <a:defRPr>
                <a:solidFill>
                  <a:schemeClr val="tx1"/>
                </a:solidFill>
                <a:latin typeface="Arial" panose="020B0604020202020204" pitchFamily="34" charset="0"/>
              </a:defRPr>
            </a:lvl2pPr>
            <a:lvl3pPr eaLnBrk="0" fontAlgn="base" hangingPunct="0">
              <a:spcBef>
                <a:spcPct val="0"/>
              </a:spcBef>
              <a:spcAft>
                <a:spcPct val="0"/>
              </a:spcAft>
              <a:tabLst>
                <a:tab pos="2743200" algn="l"/>
              </a:tabLst>
              <a:defRPr>
                <a:solidFill>
                  <a:schemeClr val="tx1"/>
                </a:solidFill>
                <a:latin typeface="Arial" panose="020B0604020202020204" pitchFamily="34" charset="0"/>
              </a:defRPr>
            </a:lvl3pPr>
            <a:lvl4pPr eaLnBrk="0" fontAlgn="base" hangingPunct="0">
              <a:spcBef>
                <a:spcPct val="0"/>
              </a:spcBef>
              <a:spcAft>
                <a:spcPct val="0"/>
              </a:spcAft>
              <a:tabLst>
                <a:tab pos="2743200" algn="l"/>
              </a:tabLst>
              <a:defRPr>
                <a:solidFill>
                  <a:schemeClr val="tx1"/>
                </a:solidFill>
                <a:latin typeface="Arial" panose="020B0604020202020204" pitchFamily="34" charset="0"/>
              </a:defRPr>
            </a:lvl4pPr>
            <a:lvl5pPr eaLnBrk="0" fontAlgn="base" hangingPunct="0">
              <a:spcBef>
                <a:spcPct val="0"/>
              </a:spcBef>
              <a:spcAft>
                <a:spcPct val="0"/>
              </a:spcAft>
              <a:tabLst>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2743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43200" algn="l"/>
              </a:tabLst>
            </a:pP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2000" b="1" i="0" u="none" strike="noStrike" cap="none" normalizeH="0" baseline="0" dirty="0" smtClean="0">
                <a:ln>
                  <a:noFill/>
                </a:ln>
                <a:solidFill>
                  <a:schemeClr val="tx1"/>
                </a:solidFill>
                <a:effectLst/>
                <a:latin typeface="+mn-lt"/>
                <a:cs typeface="Times New Roman" panose="02020603050405020304" pitchFamily="18" charset="0"/>
              </a:rPr>
              <a:t>Presented by </a:t>
            </a: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2000" b="1" i="0" u="sng" strike="noStrike" cap="none" normalizeH="0" baseline="0" dirty="0" smtClean="0">
                <a:ln>
                  <a:noFill/>
                </a:ln>
                <a:solidFill>
                  <a:schemeClr val="tx1"/>
                </a:solidFill>
                <a:effectLst/>
                <a:latin typeface="+mn-lt"/>
                <a:ea typeface="Times New Roman" panose="02020603050405020304" pitchFamily="18" charset="0"/>
              </a:rPr>
              <a:t>Stoneham Board of Assessors</a:t>
            </a:r>
            <a:endParaRPr kumimoji="0" lang="en-US" altLang="en-US" sz="2000" b="0" i="0" u="none" strike="noStrike" cap="none" normalizeH="0" baseline="0" dirty="0" smtClean="0">
              <a:ln>
                <a:noFill/>
              </a:ln>
              <a:solidFill>
                <a:schemeClr val="tx1"/>
              </a:solidFill>
              <a:effectLst/>
              <a:latin typeface="+mn-lt"/>
            </a:endParaRPr>
          </a:p>
          <a:p>
            <a:pPr lvl="0" algn="ctr"/>
            <a:r>
              <a:rPr lang="en-US" altLang="en-US" sz="1400" b="1" dirty="0">
                <a:latin typeface="+mn-lt"/>
                <a:ea typeface="Times New Roman" panose="02020603050405020304" pitchFamily="18" charset="0"/>
              </a:rPr>
              <a:t>Eric Josephson</a:t>
            </a: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 </a:t>
            </a:r>
            <a:r>
              <a:rPr lang="en-US" altLang="en-US" sz="1400" b="1" i="1" dirty="0" smtClean="0">
                <a:latin typeface="+mn-lt"/>
                <a:ea typeface="Times New Roman" panose="02020603050405020304" pitchFamily="18" charset="0"/>
              </a:rPr>
              <a:t>Ch</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airman </a:t>
            </a: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 </a:t>
            </a:r>
            <a:endParaRPr kumimoji="0" lang="en-US" altLang="en-US" sz="1400" b="0" i="0" u="none" strike="noStrike" cap="none" normalizeH="0" baseline="0" dirty="0" smtClean="0">
              <a:ln>
                <a:noFill/>
              </a:ln>
              <a:solidFill>
                <a:schemeClr val="tx1"/>
              </a:solidFill>
              <a:effectLst/>
              <a:latin typeface="+mn-lt"/>
            </a:endParaRPr>
          </a:p>
          <a:p>
            <a:pPr lvl="0" algn="ctr"/>
            <a:r>
              <a:rPr lang="en-US" altLang="en-US" sz="1400" b="1" dirty="0">
                <a:latin typeface="+mn-lt"/>
                <a:ea typeface="Times New Roman" panose="02020603050405020304" pitchFamily="18" charset="0"/>
              </a:rPr>
              <a:t>William Jordan</a:t>
            </a: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Secretary</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lang="en-US" altLang="en-US" sz="1400" b="1" dirty="0" smtClean="0">
                <a:latin typeface="+mn-lt"/>
                <a:ea typeface="Times New Roman" panose="02020603050405020304" pitchFamily="18" charset="0"/>
              </a:rPr>
              <a:t>Frank </a:t>
            </a:r>
            <a:r>
              <a:rPr lang="en-US" altLang="en-US" sz="1400" b="1" dirty="0" err="1" smtClean="0">
                <a:latin typeface="+mn-lt"/>
                <a:ea typeface="Times New Roman" panose="02020603050405020304" pitchFamily="18" charset="0"/>
              </a:rPr>
              <a:t>Vallarelli</a:t>
            </a: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Member</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Cheryl Kozlowski,</a:t>
            </a:r>
            <a:r>
              <a:rPr kumimoji="0" lang="en-US" altLang="en-US" sz="1400" b="1" i="0" u="none" strike="noStrike" cap="none" normalizeH="0" dirty="0" smtClean="0">
                <a:ln>
                  <a:noFill/>
                </a:ln>
                <a:solidFill>
                  <a:schemeClr val="tx1"/>
                </a:solidFill>
                <a:effectLst/>
                <a:latin typeface="+mn-lt"/>
                <a:ea typeface="Times New Roman" panose="02020603050405020304" pitchFamily="18" charset="0"/>
              </a:rPr>
              <a:t>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Director of Assessing</a:t>
            </a:r>
            <a:endParaRPr kumimoji="0" lang="en-US" altLang="en-US"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tab pos="2743200" algn="l"/>
              </a:tabLst>
            </a:pPr>
            <a:r>
              <a:rPr kumimoji="0" lang="en-US" altLang="en-US" sz="1400" b="1" i="0" u="none" strike="noStrike" cap="none" normalizeH="0" baseline="0" dirty="0" smtClean="0">
                <a:ln>
                  <a:noFill/>
                </a:ln>
                <a:solidFill>
                  <a:schemeClr val="tx1"/>
                </a:solidFill>
                <a:effectLst/>
                <a:latin typeface="+mn-lt"/>
                <a:ea typeface="Times New Roman" panose="02020603050405020304" pitchFamily="18" charset="0"/>
              </a:rPr>
              <a:t>Nicholas Coscia, </a:t>
            </a:r>
            <a:r>
              <a:rPr kumimoji="0" lang="en-US" altLang="en-US" sz="1400" b="1" i="1" u="none" strike="noStrike" cap="none" normalizeH="0" baseline="0" dirty="0" smtClean="0">
                <a:ln>
                  <a:noFill/>
                </a:ln>
                <a:solidFill>
                  <a:schemeClr val="tx1"/>
                </a:solidFill>
                <a:effectLst/>
                <a:latin typeface="+mn-lt"/>
                <a:ea typeface="Times New Roman" panose="02020603050405020304" pitchFamily="18" charset="0"/>
              </a:rPr>
              <a:t>Administrative Assistant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0" y="110184"/>
            <a:ext cx="12192000" cy="1754326"/>
          </a:xfrm>
          <a:prstGeom prst="rect">
            <a:avLst/>
          </a:prstGeom>
        </p:spPr>
        <p:txBody>
          <a:bodyPr wrap="square">
            <a:spAutoFit/>
          </a:bodyPr>
          <a:lstStyle/>
          <a:p>
            <a:pPr lvl="0" algn="ctr" eaLnBrk="0" fontAlgn="base" hangingPunct="0">
              <a:spcBef>
                <a:spcPct val="0"/>
              </a:spcBef>
              <a:spcAft>
                <a:spcPct val="0"/>
              </a:spcAft>
            </a:pPr>
            <a:r>
              <a:rPr lang="en-US" altLang="en-US" sz="4000" b="1" dirty="0" smtClean="0">
                <a:ea typeface="Times New Roman" panose="02020603050405020304" pitchFamily="18" charset="0"/>
                <a:cs typeface="Arial" panose="020B0604020202020204" pitchFamily="34" charset="0"/>
              </a:rPr>
              <a:t>TOWN OF STONEHAM</a:t>
            </a:r>
          </a:p>
          <a:p>
            <a:pPr lvl="0" algn="ctr" eaLnBrk="0" fontAlgn="base" hangingPunct="0">
              <a:spcBef>
                <a:spcPct val="0"/>
              </a:spcBef>
              <a:spcAft>
                <a:spcPct val="0"/>
              </a:spcAft>
            </a:pPr>
            <a:r>
              <a:rPr lang="en-US" altLang="en-US" sz="4000" b="1" dirty="0" smtClean="0">
                <a:ea typeface="Times New Roman" panose="02020603050405020304" pitchFamily="18" charset="0"/>
                <a:cs typeface="Arial" panose="020B0604020202020204" pitchFamily="34" charset="0"/>
              </a:rPr>
              <a:t>FISCAL YEAR 2025 CLASSIFICATION PRESENTATION</a:t>
            </a:r>
          </a:p>
          <a:p>
            <a:pPr lvl="0" algn="ctr" eaLnBrk="0" fontAlgn="base" hangingPunct="0">
              <a:spcBef>
                <a:spcPct val="0"/>
              </a:spcBef>
              <a:spcAft>
                <a:spcPct val="0"/>
              </a:spcAft>
            </a:pPr>
            <a:r>
              <a:rPr lang="en-US" altLang="en-US" sz="2600" dirty="0" smtClean="0">
                <a:latin typeface="Franklin Gothic Book" panose="020B0503020102020204" pitchFamily="34" charset="0"/>
              </a:rPr>
              <a:t>November 25, 2024</a:t>
            </a:r>
            <a:endParaRPr lang="en-US" altLang="en-US" sz="2600" dirty="0">
              <a:latin typeface="Franklin Gothic Book" panose="020B0503020102020204" pitchFamily="34" charset="0"/>
            </a:endParaRPr>
          </a:p>
        </p:txBody>
      </p:sp>
    </p:spTree>
    <p:extLst>
      <p:ext uri="{BB962C8B-B14F-4D97-AF65-F5344CB8AC3E}">
        <p14:creationId xmlns:p14="http://schemas.microsoft.com/office/powerpoint/2010/main" val="396647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8702" y="655102"/>
            <a:ext cx="9616192" cy="523220"/>
          </a:xfrm>
          <a:prstGeom prst="rect">
            <a:avLst/>
          </a:prstGeom>
          <a:noFill/>
        </p:spPr>
        <p:txBody>
          <a:bodyPr wrap="square" rtlCol="0">
            <a:spAutoFit/>
          </a:bodyPr>
          <a:lstStyle/>
          <a:p>
            <a:pPr algn="ctr"/>
            <a:r>
              <a:rPr lang="en-US" sz="2800" b="1" dirty="0" smtClean="0"/>
              <a:t>5 YEAR VALUATION – AVERAGE TAX BILL </a:t>
            </a:r>
            <a:endParaRPr lang="en-US" sz="2800" b="1" dirty="0"/>
          </a:p>
        </p:txBody>
      </p:sp>
      <p:pic>
        <p:nvPicPr>
          <p:cNvPr id="2" name="Picture 1"/>
          <p:cNvPicPr>
            <a:picLocks noChangeAspect="1"/>
          </p:cNvPicPr>
          <p:nvPr/>
        </p:nvPicPr>
        <p:blipFill>
          <a:blip r:embed="rId2"/>
          <a:stretch>
            <a:fillRect/>
          </a:stretch>
        </p:blipFill>
        <p:spPr>
          <a:xfrm>
            <a:off x="895733" y="1707888"/>
            <a:ext cx="10322129" cy="4118577"/>
          </a:xfrm>
          <a:prstGeom prst="rect">
            <a:avLst/>
          </a:prstGeom>
        </p:spPr>
      </p:pic>
    </p:spTree>
    <p:extLst>
      <p:ext uri="{BB962C8B-B14F-4D97-AF65-F5344CB8AC3E}">
        <p14:creationId xmlns:p14="http://schemas.microsoft.com/office/powerpoint/2010/main" val="363051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6597"/>
            <a:ext cx="12191999" cy="584775"/>
          </a:xfrm>
          <a:prstGeom prst="rect">
            <a:avLst/>
          </a:prstGeom>
          <a:noFill/>
        </p:spPr>
        <p:txBody>
          <a:bodyPr wrap="square" lIns="91440" tIns="45720" rIns="91440" bIns="45720">
            <a:spAutoFit/>
          </a:bodyPr>
          <a:lstStyle/>
          <a:p>
            <a:pPr algn="ctr"/>
            <a:r>
              <a:rPr lang="en-US" sz="3200" b="1" dirty="0" smtClean="0"/>
              <a:t>Stoneham CIP Shift &amp; Tax Rate History </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2871642597"/>
              </p:ext>
            </p:extLst>
          </p:nvPr>
        </p:nvGraphicFramePr>
        <p:xfrm>
          <a:off x="1031813" y="1027752"/>
          <a:ext cx="10128373" cy="5149208"/>
        </p:xfrm>
        <a:graphic>
          <a:graphicData uri="http://schemas.openxmlformats.org/drawingml/2006/table">
            <a:tbl>
              <a:tblPr/>
              <a:tblGrid>
                <a:gridCol w="1315844"/>
                <a:gridCol w="1086476"/>
                <a:gridCol w="1062332"/>
                <a:gridCol w="953685"/>
                <a:gridCol w="808821"/>
                <a:gridCol w="712246"/>
                <a:gridCol w="1110620"/>
                <a:gridCol w="1062332"/>
                <a:gridCol w="1098548"/>
                <a:gridCol w="917469"/>
              </a:tblGrid>
              <a:tr h="974986">
                <a:tc>
                  <a:txBody>
                    <a:bodyPr/>
                    <a:lstStyle/>
                    <a:p>
                      <a:pPr algn="ctr" fontAlgn="b"/>
                      <a:r>
                        <a:rPr lang="en-US" sz="1300" b="1" i="0" u="none" strike="noStrike" dirty="0">
                          <a:solidFill>
                            <a:srgbClr val="FFFFFF"/>
                          </a:solidFill>
                          <a:effectLst/>
                          <a:latin typeface="Calibri" panose="020F0502020204030204" pitchFamily="34" charset="0"/>
                        </a:rPr>
                        <a:t>Fiscal Year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Tax Base Residential (Unshifted)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Tax Base CIP (Unshifted)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Single Tax Rate  (Unshifted)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Maximum Allowable Shift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shift Selected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Tax Base Residential (Shifted)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Residential                Tax Rate  (Shifted)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 of the Tax Base CIP (Shifted)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1" i="0" u="none" strike="noStrike">
                          <a:solidFill>
                            <a:srgbClr val="FFFFFF"/>
                          </a:solidFill>
                          <a:effectLst/>
                          <a:latin typeface="Calibri" panose="020F0502020204030204" pitchFamily="34" charset="0"/>
                        </a:rPr>
                        <a:t>CIP                  Tax  Rate (Shifted)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287138">
                <a:tc>
                  <a:txBody>
                    <a:bodyPr/>
                    <a:lstStyle/>
                    <a:p>
                      <a:pPr algn="ctr" fontAlgn="b"/>
                      <a:r>
                        <a:rPr lang="en-US" sz="1300" b="1" i="0" u="none" strike="noStrike">
                          <a:solidFill>
                            <a:srgbClr val="FFFFFF"/>
                          </a:solidFill>
                          <a:effectLst/>
                          <a:latin typeface="Calibri" panose="020F0502020204030204" pitchFamily="34" charset="0"/>
                        </a:rPr>
                        <a:t>2025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83.63%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panose="020F0502020204030204" pitchFamily="34" charset="0"/>
                        </a:rPr>
                        <a:t>16.37%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300" b="0" i="0" u="none" strike="noStrike" dirty="0">
                          <a:solidFill>
                            <a:srgbClr val="000000"/>
                          </a:solidFill>
                          <a:effectLst/>
                          <a:latin typeface="Calibri" panose="020F0502020204030204" pitchFamily="34" charset="0"/>
                        </a:rPr>
                        <a:t>$</a:t>
                      </a:r>
                      <a:r>
                        <a:rPr lang="en-US" sz="1300" b="0" i="0" u="none" strike="noStrike" dirty="0" smtClean="0">
                          <a:solidFill>
                            <a:srgbClr val="000000"/>
                          </a:solidFill>
                          <a:effectLst/>
                          <a:latin typeface="Calibri" panose="020F0502020204030204" pitchFamily="34" charset="0"/>
                        </a:rPr>
                        <a:t>19.40</a:t>
                      </a:r>
                      <a:endParaRPr lang="en-US" sz="13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7138">
                <a:tc>
                  <a:txBody>
                    <a:bodyPr/>
                    <a:lstStyle/>
                    <a:p>
                      <a:pPr algn="ctr" fontAlgn="b"/>
                      <a:r>
                        <a:rPr lang="en-US" sz="1300" b="1" i="0" u="none" strike="noStrike">
                          <a:solidFill>
                            <a:srgbClr val="FFFFFF"/>
                          </a:solidFill>
                          <a:effectLst/>
                          <a:latin typeface="Calibri" panose="020F0502020204030204" pitchFamily="34" charset="0"/>
                        </a:rPr>
                        <a:t>2024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$21.16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$19.81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$21.33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90.02%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89.78%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$23.21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$22.08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$22.00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$21.00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$20.25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82.35%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$19.63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39">
                <a:tc>
                  <a:txBody>
                    <a:bodyPr/>
                    <a:lstStyle/>
                    <a:p>
                      <a:pPr algn="ctr" fontAlgn="b"/>
                      <a:r>
                        <a:rPr lang="en-US" sz="1300" b="1" i="0" u="none" strike="noStrike">
                          <a:solidFill>
                            <a:srgbClr val="FFFFFF"/>
                          </a:solidFill>
                          <a:effectLst/>
                          <a:latin typeface="Calibri" panose="020F0502020204030204" pitchFamily="34" charset="0"/>
                        </a:rPr>
                        <a:t>2010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300" b="0" i="0" u="none" strike="noStrike">
                          <a:solidFill>
                            <a:srgbClr val="000000"/>
                          </a:solidFill>
                          <a:effectLst/>
                          <a:latin typeface="Calibri" panose="020F0502020204030204" pitchFamily="34" charset="0"/>
                        </a:rPr>
                        <a:t>88.65%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82.63%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17.37%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Calibri" panose="020F0502020204030204" pitchFamily="34" charset="0"/>
                        </a:rPr>
                        <a:t>$18.87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080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07886"/>
          </a:xfrm>
          <a:prstGeom prst="rect">
            <a:avLst/>
          </a:prstGeom>
        </p:spPr>
        <p:txBody>
          <a:bodyPr wrap="square">
            <a:spAutoFit/>
          </a:bodyPr>
          <a:lstStyle/>
          <a:p>
            <a:pPr algn="ctr"/>
            <a:r>
              <a:rPr lang="en-US" sz="2000" b="1" dirty="0"/>
              <a:t>FISCAL YEAR </a:t>
            </a:r>
            <a:r>
              <a:rPr lang="en-US" sz="2000" b="1" dirty="0" smtClean="0"/>
              <a:t>2024</a:t>
            </a:r>
            <a:endParaRPr lang="en-US" sz="2000" b="1" dirty="0"/>
          </a:p>
          <a:p>
            <a:pPr algn="ctr"/>
            <a:r>
              <a:rPr lang="en-US" sz="2000" b="1" dirty="0"/>
              <a:t>Community CIP Tax Shift &amp; </a:t>
            </a:r>
            <a:r>
              <a:rPr lang="en-US" sz="2000" b="1" dirty="0" smtClean="0"/>
              <a:t>Average Single Family Tax </a:t>
            </a:r>
            <a:r>
              <a:rPr lang="en-US" sz="2000" b="1" dirty="0"/>
              <a:t>Bill Comparison</a:t>
            </a:r>
          </a:p>
        </p:txBody>
      </p:sp>
      <p:graphicFrame>
        <p:nvGraphicFramePr>
          <p:cNvPr id="9" name="Object 8"/>
          <p:cNvGraphicFramePr>
            <a:graphicFrameLocks noChangeAspect="1"/>
          </p:cNvGraphicFramePr>
          <p:nvPr>
            <p:extLst>
              <p:ext uri="{D42A27DB-BD31-4B8C-83A1-F6EECF244321}">
                <p14:modId xmlns:p14="http://schemas.microsoft.com/office/powerpoint/2010/main" val="389684899"/>
              </p:ext>
            </p:extLst>
          </p:nvPr>
        </p:nvGraphicFramePr>
        <p:xfrm>
          <a:off x="2952789" y="707886"/>
          <a:ext cx="6286421" cy="5966039"/>
        </p:xfrm>
        <a:graphic>
          <a:graphicData uri="http://schemas.openxmlformats.org/presentationml/2006/ole">
            <mc:AlternateContent xmlns:mc="http://schemas.openxmlformats.org/markup-compatibility/2006">
              <mc:Choice xmlns:v="urn:schemas-microsoft-com:vml" Requires="v">
                <p:oleObj spid="_x0000_s5213" name="Worksheet" r:id="rId4" imgW="6915131" imgH="6562861" progId="Excel.Sheet.8">
                  <p:embed/>
                </p:oleObj>
              </mc:Choice>
              <mc:Fallback>
                <p:oleObj name="Worksheet" r:id="rId4" imgW="6915131" imgH="6562861" progId="Excel.Sheet.8">
                  <p:embed/>
                  <p:pic>
                    <p:nvPicPr>
                      <p:cNvPr id="0" name=""/>
                      <p:cNvPicPr/>
                      <p:nvPr/>
                    </p:nvPicPr>
                    <p:blipFill>
                      <a:blip r:embed="rId5"/>
                      <a:stretch>
                        <a:fillRect/>
                      </a:stretch>
                    </p:blipFill>
                    <p:spPr>
                      <a:xfrm>
                        <a:off x="2952789" y="707886"/>
                        <a:ext cx="6286421" cy="5966039"/>
                      </a:xfrm>
                      <a:prstGeom prst="rect">
                        <a:avLst/>
                      </a:prstGeom>
                    </p:spPr>
                  </p:pic>
                </p:oleObj>
              </mc:Fallback>
            </mc:AlternateContent>
          </a:graphicData>
        </a:graphic>
      </p:graphicFrame>
    </p:spTree>
    <p:extLst>
      <p:ext uri="{BB962C8B-B14F-4D97-AF65-F5344CB8AC3E}">
        <p14:creationId xmlns:p14="http://schemas.microsoft.com/office/powerpoint/2010/main" val="176352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6360"/>
            <a:ext cx="12192000" cy="461665"/>
          </a:xfrm>
          <a:prstGeom prst="rect">
            <a:avLst/>
          </a:prstGeom>
        </p:spPr>
        <p:txBody>
          <a:bodyPr wrap="square">
            <a:spAutoFit/>
          </a:bodyPr>
          <a:lstStyle/>
          <a:p>
            <a:pPr algn="ctr"/>
            <a:r>
              <a:rPr lang="en-US" sz="2400" b="1" dirty="0" smtClean="0"/>
              <a:t>Fiscal Year 2025 – Levy Limit</a:t>
            </a:r>
            <a:endParaRPr lang="en-US" sz="2400" b="1" dirty="0"/>
          </a:p>
        </p:txBody>
      </p:sp>
      <p:pic>
        <p:nvPicPr>
          <p:cNvPr id="2" name="Picture 1"/>
          <p:cNvPicPr>
            <a:picLocks noChangeAspect="1"/>
          </p:cNvPicPr>
          <p:nvPr/>
        </p:nvPicPr>
        <p:blipFill>
          <a:blip r:embed="rId2"/>
          <a:stretch>
            <a:fillRect/>
          </a:stretch>
        </p:blipFill>
        <p:spPr>
          <a:xfrm>
            <a:off x="2233773" y="763259"/>
            <a:ext cx="7724454" cy="5943600"/>
          </a:xfrm>
          <a:prstGeom prst="rect">
            <a:avLst/>
          </a:prstGeom>
        </p:spPr>
      </p:pic>
    </p:spTree>
    <p:extLst>
      <p:ext uri="{BB962C8B-B14F-4D97-AF65-F5344CB8AC3E}">
        <p14:creationId xmlns:p14="http://schemas.microsoft.com/office/powerpoint/2010/main" val="322460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9901"/>
            <a:ext cx="12192000" cy="461665"/>
          </a:xfrm>
          <a:prstGeom prst="rect">
            <a:avLst/>
          </a:prstGeom>
          <a:noFill/>
        </p:spPr>
        <p:txBody>
          <a:bodyPr wrap="square" rtlCol="0">
            <a:spAutoFit/>
          </a:bodyPr>
          <a:lstStyle/>
          <a:p>
            <a:pPr algn="ctr"/>
            <a:r>
              <a:rPr lang="en-US" sz="2400" b="1" dirty="0" smtClean="0"/>
              <a:t>Fiscal Year 2025   -   LA-4</a:t>
            </a:r>
            <a:endParaRPr lang="en-US" sz="2400" b="1" dirty="0"/>
          </a:p>
        </p:txBody>
      </p:sp>
      <p:pic>
        <p:nvPicPr>
          <p:cNvPr id="4" name="Picture 3"/>
          <p:cNvPicPr>
            <a:picLocks noChangeAspect="1"/>
          </p:cNvPicPr>
          <p:nvPr/>
        </p:nvPicPr>
        <p:blipFill>
          <a:blip r:embed="rId2"/>
          <a:stretch>
            <a:fillRect/>
          </a:stretch>
        </p:blipFill>
        <p:spPr>
          <a:xfrm>
            <a:off x="2246615" y="695246"/>
            <a:ext cx="7366506" cy="5966271"/>
          </a:xfrm>
          <a:prstGeom prst="rect">
            <a:avLst/>
          </a:prstGeom>
        </p:spPr>
      </p:pic>
    </p:spTree>
    <p:extLst>
      <p:ext uri="{BB962C8B-B14F-4D97-AF65-F5344CB8AC3E}">
        <p14:creationId xmlns:p14="http://schemas.microsoft.com/office/powerpoint/2010/main" val="94208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115"/>
            <a:ext cx="12192000" cy="6865557"/>
          </a:xfrm>
          <a:prstGeom prst="rect">
            <a:avLst/>
          </a:prstGeom>
        </p:spPr>
      </p:pic>
      <p:sp>
        <p:nvSpPr>
          <p:cNvPr id="3" name="Rectangle 2"/>
          <p:cNvSpPr/>
          <p:nvPr/>
        </p:nvSpPr>
        <p:spPr>
          <a:xfrm>
            <a:off x="0" y="294623"/>
            <a:ext cx="6098519" cy="954107"/>
          </a:xfrm>
          <a:prstGeom prst="rect">
            <a:avLst/>
          </a:prstGeom>
        </p:spPr>
        <p:txBody>
          <a:bodyPr wrap="square">
            <a:spAutoFit/>
          </a:bodyPr>
          <a:lstStyle/>
          <a:p>
            <a:pPr algn="ctr"/>
            <a:r>
              <a:rPr lang="en-US" sz="2800" b="1" dirty="0">
                <a:solidFill>
                  <a:schemeClr val="bg1"/>
                </a:solidFill>
                <a:latin typeface="Comic Sans MS" panose="030F0702030302020204" pitchFamily="66" charset="0"/>
              </a:rPr>
              <a:t>Tax Classification Hearing</a:t>
            </a:r>
          </a:p>
          <a:p>
            <a:pPr algn="ctr"/>
            <a:r>
              <a:rPr lang="en-US" sz="2800" b="1" dirty="0">
                <a:solidFill>
                  <a:schemeClr val="bg1"/>
                </a:solidFill>
                <a:latin typeface="Comic Sans MS" panose="030F0702030302020204" pitchFamily="66" charset="0"/>
              </a:rPr>
              <a:t>Questions / Comments</a:t>
            </a:r>
          </a:p>
        </p:txBody>
      </p:sp>
      <p:sp>
        <p:nvSpPr>
          <p:cNvPr id="4" name="Rectangle 3"/>
          <p:cNvSpPr/>
          <p:nvPr/>
        </p:nvSpPr>
        <p:spPr>
          <a:xfrm>
            <a:off x="-1" y="4182918"/>
            <a:ext cx="5849137" cy="1892826"/>
          </a:xfrm>
          <a:prstGeom prst="rect">
            <a:avLst/>
          </a:prstGeom>
        </p:spPr>
        <p:txBody>
          <a:bodyPr wrap="square">
            <a:spAutoFit/>
          </a:bodyPr>
          <a:lstStyle/>
          <a:p>
            <a:pPr algn="ctr"/>
            <a:r>
              <a:rPr lang="en-US" sz="2400" b="1" dirty="0">
                <a:solidFill>
                  <a:schemeClr val="bg1"/>
                </a:solidFill>
                <a:latin typeface="Comic Sans MS" panose="030F0702030302020204" pitchFamily="66" charset="0"/>
              </a:rPr>
              <a:t>Board of Assessors</a:t>
            </a:r>
          </a:p>
          <a:p>
            <a:pPr algn="ctr"/>
            <a:r>
              <a:rPr lang="en-US" dirty="0">
                <a:solidFill>
                  <a:schemeClr val="bg1"/>
                </a:solidFill>
                <a:latin typeface="Comic Sans MS" panose="030F0702030302020204" pitchFamily="66" charset="0"/>
              </a:rPr>
              <a:t> Town Hall</a:t>
            </a:r>
          </a:p>
          <a:p>
            <a:pPr algn="ctr"/>
            <a:r>
              <a:rPr lang="en-US" dirty="0">
                <a:solidFill>
                  <a:schemeClr val="bg1"/>
                </a:solidFill>
                <a:latin typeface="Comic Sans MS" panose="030F0702030302020204" pitchFamily="66" charset="0"/>
              </a:rPr>
              <a:t> 35 Central Street</a:t>
            </a:r>
          </a:p>
          <a:p>
            <a:pPr algn="ctr"/>
            <a:endParaRPr lang="en-US" sz="1050" dirty="0">
              <a:solidFill>
                <a:schemeClr val="bg1"/>
              </a:solidFill>
              <a:latin typeface="Comic Sans MS" panose="030F0702030302020204" pitchFamily="66" charset="0"/>
            </a:endParaRPr>
          </a:p>
          <a:p>
            <a:pPr algn="ctr"/>
            <a:r>
              <a:rPr lang="en-US" dirty="0">
                <a:solidFill>
                  <a:schemeClr val="bg1"/>
                </a:solidFill>
                <a:latin typeface="Comic Sans MS" panose="030F0702030302020204" pitchFamily="66" charset="0"/>
              </a:rPr>
              <a:t>781.279.2640</a:t>
            </a:r>
          </a:p>
          <a:p>
            <a:pPr algn="ctr"/>
            <a:endParaRPr lang="en-US" sz="1050" dirty="0">
              <a:solidFill>
                <a:schemeClr val="bg1"/>
              </a:solidFill>
              <a:latin typeface="Comic Sans MS" panose="030F0702030302020204" pitchFamily="66" charset="0"/>
            </a:endParaRPr>
          </a:p>
          <a:p>
            <a:pPr algn="ctr"/>
            <a:r>
              <a:rPr lang="en-US" dirty="0">
                <a:solidFill>
                  <a:schemeClr val="bg1"/>
                </a:solidFill>
                <a:latin typeface="Comic Sans MS" panose="030F0702030302020204" pitchFamily="66" charset="0"/>
              </a:rPr>
              <a:t>ckozlowski@stoneham-ma.gov</a:t>
            </a:r>
            <a:endParaRPr lang="en-US" dirty="0">
              <a:latin typeface="Comic Sans MS" panose="030F0702030302020204" pitchFamily="66" charset="0"/>
            </a:endParaRPr>
          </a:p>
        </p:txBody>
      </p:sp>
      <p:sp>
        <p:nvSpPr>
          <p:cNvPr id="5" name="Rectangle 4"/>
          <p:cNvSpPr/>
          <p:nvPr/>
        </p:nvSpPr>
        <p:spPr>
          <a:xfrm>
            <a:off x="0" y="6350271"/>
            <a:ext cx="12113911" cy="369332"/>
          </a:xfrm>
          <a:prstGeom prst="rect">
            <a:avLst/>
          </a:prstGeom>
        </p:spPr>
        <p:txBody>
          <a:bodyPr wrap="square">
            <a:spAutoFit/>
          </a:bodyPr>
          <a:lstStyle/>
          <a:p>
            <a:pPr algn="ctr"/>
            <a:r>
              <a:rPr lang="en-US" i="1" dirty="0">
                <a:solidFill>
                  <a:schemeClr val="bg1"/>
                </a:solidFill>
              </a:rPr>
              <a:t>Stoneham Field of Honor</a:t>
            </a:r>
          </a:p>
        </p:txBody>
      </p:sp>
    </p:spTree>
    <p:extLst>
      <p:ext uri="{BB962C8B-B14F-4D97-AF65-F5344CB8AC3E}">
        <p14:creationId xmlns:p14="http://schemas.microsoft.com/office/powerpoint/2010/main" val="148213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356" y="895910"/>
            <a:ext cx="11759785" cy="1938992"/>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000" dirty="0" smtClean="0">
                <a:solidFill>
                  <a:schemeClr val="tx1"/>
                </a:solidFill>
              </a:rPr>
              <a:t>We are here in accordance with Mass General Law Ch. 40 Sec. 56, to present information to the Select Board so that they may determine the </a:t>
            </a:r>
            <a:r>
              <a:rPr lang="en-US" sz="2000" b="1" dirty="0" smtClean="0">
                <a:ln>
                  <a:solidFill>
                    <a:schemeClr val="bg1"/>
                  </a:solidFill>
                </a:ln>
                <a:solidFill>
                  <a:schemeClr val="tx1"/>
                </a:solidFill>
              </a:rPr>
              <a:t>percentages</a:t>
            </a:r>
            <a:r>
              <a:rPr lang="en-US" sz="2000" dirty="0" smtClean="0">
                <a:solidFill>
                  <a:schemeClr val="tx1"/>
                </a:solidFill>
              </a:rPr>
              <a:t> of the tax levy to be paid by each class of real and personal property and whether to allow a residential exemption and/or a small commercial exemption for FY25. </a:t>
            </a:r>
          </a:p>
          <a:p>
            <a:pPr algn="just"/>
            <a:endParaRPr lang="en-US" sz="2000" dirty="0">
              <a:solidFill>
                <a:schemeClr val="tx1"/>
              </a:solidFill>
            </a:endParaRPr>
          </a:p>
          <a:p>
            <a:pPr algn="just"/>
            <a:r>
              <a:rPr lang="en-US" sz="2000" dirty="0">
                <a:solidFill>
                  <a:schemeClr val="tx1"/>
                </a:solidFill>
              </a:rPr>
              <a:t>T</a:t>
            </a:r>
            <a:r>
              <a:rPr lang="en-US" sz="2000" dirty="0" smtClean="0">
                <a:solidFill>
                  <a:schemeClr val="tx1"/>
                </a:solidFill>
              </a:rPr>
              <a:t>he Select Board must vote a Residential Factor, which will determine the percentage of the tax levy to be allocated and paid by the residential property owners.</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60" name="Rectangle 59"/>
          <p:cNvSpPr/>
          <p:nvPr/>
        </p:nvSpPr>
        <p:spPr>
          <a:xfrm>
            <a:off x="0" y="0"/>
            <a:ext cx="12192000" cy="646331"/>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TAX CLASSIFICATION HEARING </a:t>
            </a:r>
            <a:r>
              <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PURPOSE</a:t>
            </a:r>
          </a:p>
        </p:txBody>
      </p:sp>
      <p:sp>
        <p:nvSpPr>
          <p:cNvPr id="2" name="Rectangle 1"/>
          <p:cNvSpPr/>
          <p:nvPr/>
        </p:nvSpPr>
        <p:spPr>
          <a:xfrm>
            <a:off x="3410263" y="4016890"/>
            <a:ext cx="5074170" cy="1261884"/>
          </a:xfrm>
          <a:prstGeom prst="rect">
            <a:avLst/>
          </a:prstGeom>
        </p:spPr>
        <p:txBody>
          <a:bodyPr wrap="square">
            <a:spAutoFit/>
          </a:bodyPr>
          <a:lstStyle/>
          <a:p>
            <a:r>
              <a:rPr lang="en-US" sz="2000" b="1" dirty="0"/>
              <a:t>1.  Selection of a Minimum Residential Factor </a:t>
            </a:r>
          </a:p>
          <a:p>
            <a:endParaRPr lang="en-US" sz="800" b="1" dirty="0" smtClean="0"/>
          </a:p>
          <a:p>
            <a:r>
              <a:rPr lang="en-US" sz="2000" b="1" dirty="0" smtClean="0"/>
              <a:t>2</a:t>
            </a:r>
            <a:r>
              <a:rPr lang="en-US" sz="2000" b="1" dirty="0"/>
              <a:t>.  Granting of a Residential Exemption</a:t>
            </a:r>
          </a:p>
          <a:p>
            <a:endParaRPr lang="en-US" sz="800" b="1" dirty="0"/>
          </a:p>
          <a:p>
            <a:r>
              <a:rPr lang="en-US" sz="2000" b="1" dirty="0"/>
              <a:t>3.  Granting of a Small Commercial Exemption </a:t>
            </a:r>
          </a:p>
        </p:txBody>
      </p:sp>
      <p:sp>
        <p:nvSpPr>
          <p:cNvPr id="4" name="Rectangle 3"/>
          <p:cNvSpPr/>
          <p:nvPr/>
        </p:nvSpPr>
        <p:spPr>
          <a:xfrm>
            <a:off x="1362217" y="3328991"/>
            <a:ext cx="8969785" cy="523220"/>
          </a:xfrm>
          <a:prstGeom prst="rect">
            <a:avLst/>
          </a:prstGeom>
          <a:solidFill>
            <a:schemeClr val="accent5">
              <a:lumMod val="75000"/>
            </a:schemeClr>
          </a:solidFill>
        </p:spPr>
        <p:txBody>
          <a:bodyPr wrap="square">
            <a:spAutoFit/>
          </a:bodyPr>
          <a:lstStyle/>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Votes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Required by the Select Board </a:t>
            </a:r>
          </a:p>
        </p:txBody>
      </p:sp>
    </p:spTree>
    <p:extLst>
      <p:ext uri="{BB962C8B-B14F-4D97-AF65-F5344CB8AC3E}">
        <p14:creationId xmlns:p14="http://schemas.microsoft.com/office/powerpoint/2010/main" val="69224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84775"/>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Fiscal Year 2025 Five-Year Certification Review</a:t>
            </a:r>
            <a:endParaRPr lang="en-US"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endParaRPr>
          </a:p>
        </p:txBody>
      </p:sp>
      <p:sp>
        <p:nvSpPr>
          <p:cNvPr id="3" name="Rectangle 2"/>
          <p:cNvSpPr/>
          <p:nvPr/>
        </p:nvSpPr>
        <p:spPr>
          <a:xfrm>
            <a:off x="0" y="645898"/>
            <a:ext cx="12192000" cy="3696846"/>
          </a:xfrm>
          <a:prstGeom prst="rect">
            <a:avLst/>
          </a:prstGeom>
        </p:spPr>
        <p:txBody>
          <a:bodyPr wrap="square">
            <a:spAutoFit/>
          </a:bodyPr>
          <a:lstStyle/>
          <a:p>
            <a:pPr algn="just">
              <a:lnSpc>
                <a:spcPct val="107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 </a:t>
            </a:r>
            <a:r>
              <a:rPr lang="en-US" dirty="0">
                <a:latin typeface="Calibri" panose="020F0502020204030204" pitchFamily="34" charset="0"/>
                <a:ea typeface="Calibri" panose="020F0502020204030204" pitchFamily="34" charset="0"/>
                <a:cs typeface="Times New Roman" panose="02020603050405020304" pitchFamily="18" charset="0"/>
              </a:rPr>
              <a:t>Fiscal Year 2025, Stoneham has completed the five-year certification review with the Bureau of Local Assessment (BLA) to achieve full and fair cash value in accordance with the requirements of G.L. c. 40, § 56 and c. 58, §§1, 1A and 3. </a:t>
            </a: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Bureau of Local Assessment (BLA) ensured the proposed values were derived utilizing a methodology based on generally accepted mass appraisal practices, were supported with current market evidence, and were uniformly and equitably applied to all property. The data quality, all cost and depreciation tables, and land schedules were reviewed for all real property. In addition, income producing properties were reviewed for income and expense analysis, development of the economic rent schedules, capitalization rates and correlation of the values derived from two appraisal </a:t>
            </a:r>
            <a:r>
              <a:rPr lang="en-US" dirty="0" smtClean="0">
                <a:latin typeface="Calibri" panose="020F0502020204030204" pitchFamily="34" charset="0"/>
                <a:ea typeface="Calibri" panose="020F0502020204030204" pitchFamily="34" charset="0"/>
                <a:cs typeface="Times New Roman" panose="02020603050405020304" pitchFamily="18" charset="0"/>
              </a:rPr>
              <a:t>approaches. Personal </a:t>
            </a:r>
            <a:r>
              <a:rPr lang="en-US" dirty="0">
                <a:latin typeface="Calibri" panose="020F0502020204030204" pitchFamily="34" charset="0"/>
                <a:ea typeface="Calibri" panose="020F0502020204030204" pitchFamily="34" charset="0"/>
                <a:cs typeface="Times New Roman" panose="02020603050405020304" pitchFamily="18" charset="0"/>
              </a:rPr>
              <a:t>property accounts were reviewed for appropriate listing and valuation of assets along with the cost and depreciation schedules.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36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96511713"/>
              </p:ext>
            </p:extLst>
          </p:nvPr>
        </p:nvGraphicFramePr>
        <p:xfrm>
          <a:off x="2085739" y="446328"/>
          <a:ext cx="7957547" cy="6312877"/>
        </p:xfrm>
        <a:graphic>
          <a:graphicData uri="http://schemas.openxmlformats.org/drawingml/2006/table">
            <a:tbl>
              <a:tblPr firstRow="1" firstCol="1" lastRow="1" lastCol="1" bandRow="1" bandCol="1"/>
              <a:tblGrid>
                <a:gridCol w="1464177"/>
                <a:gridCol w="6493370"/>
              </a:tblGrid>
              <a:tr h="481620">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TERM</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DEFINITION</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575435">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Levy</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property tax levy is the revenue a community can raise through real and personal property taxes.</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620">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Levy </a:t>
                      </a:r>
                      <a:r>
                        <a:rPr lang="en-US" sz="1600" b="1" dirty="0">
                          <a:solidFill>
                            <a:schemeClr val="bg1"/>
                          </a:solidFill>
                          <a:effectLst/>
                          <a:latin typeface="Times New Roman" panose="02020603050405020304" pitchFamily="18" charset="0"/>
                          <a:ea typeface="Times New Roman" panose="02020603050405020304" pitchFamily="18" charset="0"/>
                        </a:rPr>
                        <a:t>Limit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maximum a community can levy in a given </a:t>
                      </a:r>
                      <a:r>
                        <a:rPr lang="en-US" sz="1600" dirty="0" smtClean="0">
                          <a:effectLst/>
                          <a:latin typeface="Times New Roman" panose="02020603050405020304" pitchFamily="18" charset="0"/>
                          <a:ea typeface="Times New Roman" panose="02020603050405020304" pitchFamily="18" charset="0"/>
                        </a:rPr>
                        <a:t>fiscal</a:t>
                      </a:r>
                      <a:r>
                        <a:rPr lang="en-US" sz="1600" baseline="0" dirty="0" smtClean="0">
                          <a:effectLst/>
                          <a:latin typeface="Times New Roman" panose="02020603050405020304" pitchFamily="18" charset="0"/>
                          <a:ea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rPr>
                        <a:t>year </a:t>
                      </a:r>
                      <a:r>
                        <a:rPr lang="en-US" sz="1600" dirty="0">
                          <a:effectLst/>
                          <a:latin typeface="Times New Roman" panose="02020603050405020304" pitchFamily="18" charset="0"/>
                          <a:ea typeface="Times New Roman" panose="02020603050405020304" pitchFamily="18" charset="0"/>
                        </a:rPr>
                        <a:t>equal to </a:t>
                      </a:r>
                      <a:r>
                        <a:rPr lang="en-US" sz="1600" dirty="0" smtClean="0">
                          <a:effectLst/>
                          <a:latin typeface="Times New Roman" panose="02020603050405020304" pitchFamily="18" charset="0"/>
                          <a:ea typeface="Times New Roman" panose="02020603050405020304" pitchFamily="18" charset="0"/>
                        </a:rPr>
                        <a:t>prior </a:t>
                      </a:r>
                      <a:r>
                        <a:rPr lang="en-US" sz="1600" dirty="0">
                          <a:effectLst/>
                          <a:latin typeface="Times New Roman" panose="02020603050405020304" pitchFamily="18" charset="0"/>
                          <a:ea typeface="Times New Roman" panose="02020603050405020304" pitchFamily="18" charset="0"/>
                        </a:rPr>
                        <a:t>year’s levy </a:t>
                      </a:r>
                      <a:r>
                        <a:rPr lang="en-US" sz="1600" dirty="0" smtClean="0">
                          <a:effectLst/>
                          <a:latin typeface="Times New Roman" panose="02020603050405020304" pitchFamily="18" charset="0"/>
                          <a:ea typeface="Times New Roman" panose="02020603050405020304" pitchFamily="18" charset="0"/>
                        </a:rPr>
                        <a:t>limit plus </a:t>
                      </a:r>
                      <a:r>
                        <a:rPr lang="en-US" sz="1600" dirty="0">
                          <a:effectLst/>
                          <a:latin typeface="Times New Roman" panose="02020603050405020304" pitchFamily="18" charset="0"/>
                          <a:ea typeface="Times New Roman" panose="02020603050405020304" pitchFamily="18" charset="0"/>
                        </a:rPr>
                        <a:t>2.5% plus new </a:t>
                      </a:r>
                      <a:r>
                        <a:rPr lang="en-US" sz="1600" dirty="0" smtClean="0">
                          <a:effectLst/>
                          <a:latin typeface="Times New Roman" panose="02020603050405020304" pitchFamily="18" charset="0"/>
                          <a:ea typeface="Times New Roman" panose="02020603050405020304" pitchFamily="18" charset="0"/>
                        </a:rPr>
                        <a:t>growth </a:t>
                      </a:r>
                      <a:r>
                        <a:rPr lang="en-US" sz="1600" dirty="0">
                          <a:effectLst/>
                          <a:latin typeface="Times New Roman" panose="02020603050405020304" pitchFamily="18" charset="0"/>
                          <a:ea typeface="Times New Roman" panose="02020603050405020304" pitchFamily="18" charset="0"/>
                        </a:rPr>
                        <a:t>plus override / exclusion if applicable.</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041">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Levy </a:t>
                      </a:r>
                      <a:r>
                        <a:rPr lang="en-US" sz="1600" b="1" dirty="0">
                          <a:solidFill>
                            <a:schemeClr val="bg1"/>
                          </a:solidFill>
                          <a:effectLst/>
                          <a:latin typeface="Times New Roman" panose="02020603050405020304" pitchFamily="18" charset="0"/>
                          <a:ea typeface="Times New Roman" panose="02020603050405020304" pitchFamily="18" charset="0"/>
                        </a:rPr>
                        <a:t>Ceiling</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Equal to 2.5% of the total full and fair cash value of all taxable real and personal property in the community.</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1031">
                <a:tc>
                  <a:txBody>
                    <a:bodyPr/>
                    <a:lstStyle/>
                    <a:p>
                      <a:pPr marL="0" marR="0" algn="ctr">
                        <a:spcBef>
                          <a:spcPts val="0"/>
                        </a:spcBef>
                        <a:spcAft>
                          <a:spcPts val="0"/>
                        </a:spcAft>
                      </a:pPr>
                      <a:endParaRPr lang="en-US" sz="1600" b="1" dirty="0" smtClean="0">
                        <a:solidFill>
                          <a:schemeClr val="bg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New </a:t>
                      </a:r>
                      <a:r>
                        <a:rPr lang="en-US" sz="1600" b="1" dirty="0">
                          <a:solidFill>
                            <a:schemeClr val="bg1"/>
                          </a:solidFill>
                          <a:effectLst/>
                          <a:latin typeface="Times New Roman" panose="02020603050405020304" pitchFamily="18" charset="0"/>
                          <a:ea typeface="Times New Roman" panose="02020603050405020304" pitchFamily="18" charset="0"/>
                        </a:rPr>
                        <a:t>Growth</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Increase in the tax base due to new construction, parcel subdivisions, condominium conversions and property renovations but not due to revaluation.  It is calculated by multiplying the increased assessed valuation by the prior year’s tax rate for the appropriate class of property.</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41">
                <a:tc>
                  <a:txBody>
                    <a:bodyPr/>
                    <a:lstStyle/>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Override</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permanent increase to a community’s levy limit.</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847">
                <a:tc>
                  <a:txBody>
                    <a:bodyPr/>
                    <a:lstStyle/>
                    <a:p>
                      <a:pPr marL="0" marR="0" algn="ctr">
                        <a:spcBef>
                          <a:spcPts val="0"/>
                        </a:spcBef>
                        <a:spcAft>
                          <a:spcPts val="0"/>
                        </a:spcAft>
                      </a:pPr>
                      <a:r>
                        <a:rPr lang="en-US" sz="1600" b="1" dirty="0" smtClean="0">
                          <a:solidFill>
                            <a:schemeClr val="bg1"/>
                          </a:solidFill>
                          <a:effectLst/>
                          <a:latin typeface="Times New Roman" panose="02020603050405020304" pitchFamily="18" charset="0"/>
                          <a:ea typeface="Times New Roman" panose="02020603050405020304" pitchFamily="18" charset="0"/>
                        </a:rPr>
                        <a:t>Override </a:t>
                      </a:r>
                      <a:r>
                        <a:rPr lang="en-US" sz="1600" b="1" dirty="0">
                          <a:solidFill>
                            <a:schemeClr val="bg1"/>
                          </a:solidFill>
                          <a:effectLst/>
                          <a:latin typeface="Times New Roman" panose="02020603050405020304" pitchFamily="18" charset="0"/>
                          <a:ea typeface="Times New Roman" panose="02020603050405020304" pitchFamily="18" charset="0"/>
                        </a:rPr>
                        <a:t>Capacity</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difference between a community’s levy ceiling and its levy limit.  It is the maximum amount by which a community may override its levy limit.</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20">
                <a:tc>
                  <a:txBody>
                    <a:bodyPr/>
                    <a:lstStyle/>
                    <a:p>
                      <a:pPr marL="0" marR="0" algn="ctr">
                        <a:spcBef>
                          <a:spcPts val="0"/>
                        </a:spcBef>
                        <a:spcAft>
                          <a:spcPts val="0"/>
                        </a:spcAft>
                      </a:pPr>
                      <a:r>
                        <a:rPr lang="en-US" sz="1600" b="1" dirty="0">
                          <a:solidFill>
                            <a:schemeClr val="bg1"/>
                          </a:solidFill>
                          <a:effectLst/>
                          <a:latin typeface="Times New Roman" panose="02020603050405020304" pitchFamily="18" charset="0"/>
                          <a:ea typeface="Times New Roman" panose="02020603050405020304" pitchFamily="18" charset="0"/>
                        </a:rPr>
                        <a:t>Debt Exclusion</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temporary increase over the levy limit for the payment of a specific debt service item over a specific period of time.</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430">
                <a:tc>
                  <a:txBody>
                    <a:bodyPr/>
                    <a:lstStyle/>
                    <a:p>
                      <a:pPr marL="0" marR="0" algn="ctr">
                        <a:spcBef>
                          <a:spcPts val="0"/>
                        </a:spcBef>
                        <a:spcAft>
                          <a:spcPts val="0"/>
                        </a:spcAft>
                      </a:pPr>
                      <a:r>
                        <a:rPr lang="en-US" sz="1600" b="1" dirty="0">
                          <a:solidFill>
                            <a:schemeClr val="bg1"/>
                          </a:solidFill>
                          <a:effectLst/>
                          <a:latin typeface="Times New Roman" panose="02020603050405020304" pitchFamily="18" charset="0"/>
                          <a:ea typeface="Times New Roman" panose="02020603050405020304" pitchFamily="18" charset="0"/>
                        </a:rPr>
                        <a:t>Capital Outlay Expenditure</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A temporary exclusion for the purpose of raising funds for capital project costs.</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932">
                <a:tc>
                  <a:txBody>
                    <a:bodyPr/>
                    <a:lstStyle/>
                    <a:p>
                      <a:pPr marL="0" marR="0" algn="ctr">
                        <a:spcBef>
                          <a:spcPts val="0"/>
                        </a:spcBef>
                        <a:spcAft>
                          <a:spcPts val="0"/>
                        </a:spcAft>
                      </a:pPr>
                      <a:r>
                        <a:rPr lang="en-US" sz="1600" b="1" dirty="0">
                          <a:solidFill>
                            <a:schemeClr val="bg1"/>
                          </a:solidFill>
                          <a:effectLst/>
                          <a:latin typeface="Times New Roman" panose="02020603050405020304" pitchFamily="18" charset="0"/>
                          <a:ea typeface="Times New Roman" panose="02020603050405020304" pitchFamily="18" charset="0"/>
                        </a:rPr>
                        <a:t>Excess Levy Capacity</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rPr>
                        <a:t>The difference between the actual levy and the levy limit.</a:t>
                      </a: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1982802" y="-9277"/>
            <a:ext cx="8296977" cy="461665"/>
          </a:xfrm>
          <a:prstGeom prst="rect">
            <a:avLst/>
          </a:prstGeom>
          <a:noFill/>
        </p:spPr>
        <p:txBody>
          <a:bodyPr wrap="square" rtlCol="0">
            <a:spAutoFit/>
          </a:bodyPr>
          <a:lstStyle/>
          <a:p>
            <a:pPr algn="ctr"/>
            <a:r>
              <a:rPr lang="en-US" sz="2400" b="1" dirty="0" smtClean="0"/>
              <a:t>IMPORTANT TERMS</a:t>
            </a:r>
            <a:endParaRPr lang="en-US" sz="2400" b="1" dirty="0"/>
          </a:p>
        </p:txBody>
      </p:sp>
    </p:spTree>
    <p:extLst>
      <p:ext uri="{BB962C8B-B14F-4D97-AF65-F5344CB8AC3E}">
        <p14:creationId xmlns:p14="http://schemas.microsoft.com/office/powerpoint/2010/main" val="381529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05563"/>
            <a:ext cx="12191999" cy="738664"/>
          </a:xfrm>
          <a:prstGeom prst="rect">
            <a:avLst/>
          </a:prstGeom>
        </p:spPr>
        <p:txBody>
          <a:bodyPr wrap="square">
            <a:spAutoFit/>
          </a:bodyPr>
          <a:lstStyle/>
          <a:p>
            <a:pPr lvl="0" algn="ctr"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dirty="0">
                <a:latin typeface="Arial" panose="020B0604020202020204" pitchFamily="34" charset="0"/>
                <a:ea typeface="Times New Roman" panose="02020603050405020304" pitchFamily="18" charset="0"/>
              </a:rPr>
              <a:t> </a:t>
            </a:r>
            <a:endParaRPr lang="en-US" altLang="en-US" dirty="0">
              <a:latin typeface="Arial" panose="020B0604020202020204" pitchFamily="34" charset="0"/>
            </a:endParaRPr>
          </a:p>
        </p:txBody>
      </p:sp>
      <p:sp>
        <p:nvSpPr>
          <p:cNvPr id="19" name="Rectangle 18"/>
          <p:cNvSpPr/>
          <p:nvPr/>
        </p:nvSpPr>
        <p:spPr>
          <a:xfrm>
            <a:off x="0" y="874895"/>
            <a:ext cx="12191998" cy="769441"/>
          </a:xfrm>
          <a:prstGeom prst="rect">
            <a:avLst/>
          </a:prstGeom>
        </p:spPr>
        <p:txBody>
          <a:bodyPr wrap="square">
            <a:spAutoFit/>
          </a:bodyPr>
          <a:lstStyle/>
          <a:p>
            <a:r>
              <a:rPr lang="en-US" sz="2000" dirty="0" smtClean="0">
                <a:cs typeface="Arial" panose="020B0604020202020204" pitchFamily="34" charset="0"/>
              </a:rPr>
              <a:t>Selecting a </a:t>
            </a:r>
            <a:r>
              <a:rPr lang="en-US" sz="2000" dirty="0">
                <a:cs typeface="Arial" panose="020B0604020202020204" pitchFamily="34" charset="0"/>
              </a:rPr>
              <a:t>residential factor of “1” </a:t>
            </a:r>
            <a:r>
              <a:rPr lang="en-US" sz="2000" dirty="0" smtClean="0">
                <a:cs typeface="Arial" panose="020B0604020202020204" pitchFamily="34" charset="0"/>
              </a:rPr>
              <a:t>would adopt a single tax rate for all Residential, Commercial, Industrial and Personal Property classes.  If a factor of “1” were to be adopted, the single tax rate for all classes would be </a:t>
            </a:r>
            <a:r>
              <a:rPr lang="en-US" sz="2400" b="1" u="sng" dirty="0" smtClean="0">
                <a:solidFill>
                  <a:srgbClr val="336600"/>
                </a:solidFill>
                <a:cs typeface="Arial" panose="020B0604020202020204" pitchFamily="34" charset="0"/>
              </a:rPr>
              <a:t>$11.09</a:t>
            </a:r>
            <a:r>
              <a:rPr lang="en-US" sz="2400" b="1" u="sng" dirty="0" smtClean="0">
                <a:cs typeface="Arial" panose="020B0604020202020204" pitchFamily="34" charset="0"/>
              </a:rPr>
              <a:t>.</a:t>
            </a:r>
            <a:endParaRPr lang="en-US" sz="2400" b="1" u="sng" dirty="0"/>
          </a:p>
        </p:txBody>
      </p:sp>
      <p:sp>
        <p:nvSpPr>
          <p:cNvPr id="8" name="Rectangle 7"/>
          <p:cNvSpPr/>
          <p:nvPr/>
        </p:nvSpPr>
        <p:spPr>
          <a:xfrm>
            <a:off x="-1" y="0"/>
            <a:ext cx="12191999" cy="523220"/>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Times New Roman" panose="02020603050405020304" pitchFamily="18" charset="0"/>
              </a:rPr>
              <a:t>Selection of a Residential Factor</a:t>
            </a:r>
          </a:p>
        </p:txBody>
      </p:sp>
      <p:graphicFrame>
        <p:nvGraphicFramePr>
          <p:cNvPr id="3" name="Table 2"/>
          <p:cNvGraphicFramePr>
            <a:graphicFrameLocks noGrp="1"/>
          </p:cNvGraphicFramePr>
          <p:nvPr>
            <p:extLst>
              <p:ext uri="{D42A27DB-BD31-4B8C-83A1-F6EECF244321}">
                <p14:modId xmlns:p14="http://schemas.microsoft.com/office/powerpoint/2010/main" val="1483201008"/>
              </p:ext>
            </p:extLst>
          </p:nvPr>
        </p:nvGraphicFramePr>
        <p:xfrm>
          <a:off x="452284" y="1990835"/>
          <a:ext cx="6204156" cy="4001726"/>
        </p:xfrm>
        <a:graphic>
          <a:graphicData uri="http://schemas.openxmlformats.org/drawingml/2006/table">
            <a:tbl>
              <a:tblPr/>
              <a:tblGrid>
                <a:gridCol w="2086442"/>
                <a:gridCol w="2086442"/>
                <a:gridCol w="2031272"/>
              </a:tblGrid>
              <a:tr h="1108197">
                <a:tc>
                  <a:txBody>
                    <a:bodyPr/>
                    <a:lstStyle/>
                    <a:p>
                      <a:pPr algn="ctr" fontAlgn="b"/>
                      <a:r>
                        <a:rPr lang="en-US" sz="2000" b="1" i="0" u="none" strike="noStrike" dirty="0" smtClean="0">
                          <a:solidFill>
                            <a:srgbClr val="FFFFFF"/>
                          </a:solidFill>
                          <a:effectLst/>
                          <a:latin typeface="Calibri" panose="020F0502020204030204" pitchFamily="34" charset="0"/>
                        </a:rPr>
                        <a:t>CLASS</a:t>
                      </a:r>
                      <a:endParaRPr lang="en-US" sz="2000" b="1" i="0" u="none" strike="noStrike" dirty="0">
                        <a:solidFill>
                          <a:srgbClr val="FFFFFF"/>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305496"/>
                    </a:solidFill>
                  </a:tcPr>
                </a:tc>
                <a:tc>
                  <a:txBody>
                    <a:bodyPr/>
                    <a:lstStyle/>
                    <a:p>
                      <a:pPr algn="ctr" fontAlgn="b"/>
                      <a:r>
                        <a:rPr lang="en-US" sz="2000" b="1" i="0" u="none" strike="noStrike" dirty="0">
                          <a:solidFill>
                            <a:srgbClr val="FFFFFF"/>
                          </a:solidFill>
                          <a:effectLst/>
                          <a:latin typeface="Calibri" panose="020F0502020204030204" pitchFamily="34" charset="0"/>
                        </a:rPr>
                        <a:t>Valuation by </a:t>
                      </a:r>
                      <a:r>
                        <a:rPr lang="en-US" sz="2000" b="1" i="0" u="none" strike="noStrike" dirty="0" smtClean="0">
                          <a:solidFill>
                            <a:srgbClr val="FFFFFF"/>
                          </a:solidFill>
                          <a:effectLst/>
                          <a:latin typeface="Calibri" panose="020F0502020204030204" pitchFamily="34" charset="0"/>
                        </a:rPr>
                        <a:t>Class</a:t>
                      </a:r>
                      <a:endParaRPr lang="en-US" sz="20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2000" b="1" i="0" u="none" strike="noStrike" dirty="0">
                          <a:solidFill>
                            <a:srgbClr val="FFFFFF"/>
                          </a:solidFill>
                          <a:effectLst/>
                          <a:latin typeface="Calibri" panose="020F0502020204030204" pitchFamily="34" charset="0"/>
                        </a:rPr>
                        <a:t>% of Shares of Total Tax Levy No </a:t>
                      </a:r>
                      <a:r>
                        <a:rPr lang="en-US" sz="2000" b="1" i="0" u="none" strike="noStrike" dirty="0" smtClean="0">
                          <a:solidFill>
                            <a:srgbClr val="FFFFFF"/>
                          </a:solidFill>
                          <a:effectLst/>
                          <a:latin typeface="Calibri" panose="020F0502020204030204" pitchFamily="34" charset="0"/>
                        </a:rPr>
                        <a:t>Shift</a:t>
                      </a:r>
                      <a:endParaRPr lang="en-US" sz="20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479061">
                <a:tc>
                  <a:txBody>
                    <a:bodyPr/>
                    <a:lstStyle/>
                    <a:p>
                      <a:pPr algn="ctr" fontAlgn="b"/>
                      <a:r>
                        <a:rPr lang="en-US" sz="1800" dirty="0">
                          <a:solidFill>
                            <a:schemeClr val="bg1"/>
                          </a:solidFill>
                        </a:rPr>
                        <a:t>Residential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5,540,472,703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90.6483%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79061">
                <a:tc>
                  <a:txBody>
                    <a:bodyPr/>
                    <a:lstStyle/>
                    <a:p>
                      <a:pPr algn="ctr" fontAlgn="b"/>
                      <a:r>
                        <a:rPr lang="en-US" sz="1800" dirty="0">
                          <a:solidFill>
                            <a:schemeClr val="bg1"/>
                          </a:solidFill>
                        </a:rPr>
                        <a:t>Open Space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79061">
                <a:tc>
                  <a:txBody>
                    <a:bodyPr/>
                    <a:lstStyle/>
                    <a:p>
                      <a:pPr algn="ctr" fontAlgn="b"/>
                      <a:r>
                        <a:rPr lang="en-US" sz="1800" dirty="0">
                          <a:solidFill>
                            <a:schemeClr val="bg1"/>
                          </a:solidFill>
                        </a:rPr>
                        <a:t>Commercial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428,483,701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7.0105%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79061">
                <a:tc>
                  <a:txBody>
                    <a:bodyPr/>
                    <a:lstStyle/>
                    <a:p>
                      <a:pPr algn="ctr" fontAlgn="b"/>
                      <a:r>
                        <a:rPr lang="en-US" sz="1800" dirty="0">
                          <a:solidFill>
                            <a:schemeClr val="bg1"/>
                          </a:solidFill>
                        </a:rPr>
                        <a:t>Industrial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41,912,300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0.6857%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79061">
                <a:tc>
                  <a:txBody>
                    <a:bodyPr/>
                    <a:lstStyle/>
                    <a:p>
                      <a:pPr algn="ctr" fontAlgn="b"/>
                      <a:r>
                        <a:rPr lang="en-US" sz="1800" dirty="0">
                          <a:solidFill>
                            <a:schemeClr val="bg1"/>
                          </a:solidFill>
                        </a:rPr>
                        <a:t>Personal Property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101,188,155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1.6555%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98224">
                <a:tc>
                  <a:txBody>
                    <a:bodyPr/>
                    <a:lstStyle/>
                    <a:p>
                      <a:pPr algn="ctr" fontAlgn="b"/>
                      <a:r>
                        <a:rPr lang="en-US" sz="1800" dirty="0">
                          <a:solidFill>
                            <a:schemeClr val="bg1"/>
                          </a:solidFill>
                        </a:rPr>
                        <a:t>TOTAL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6,112,056,859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100.000%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431493294"/>
              </p:ext>
            </p:extLst>
          </p:nvPr>
        </p:nvGraphicFramePr>
        <p:xfrm>
          <a:off x="7035590" y="1990836"/>
          <a:ext cx="4708027" cy="4054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637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325257"/>
            <a:ext cx="12192001" cy="1323439"/>
          </a:xfrm>
          <a:prstGeom prst="rect">
            <a:avLst/>
          </a:prstGeom>
        </p:spPr>
        <p:txBody>
          <a:bodyPr wrap="square">
            <a:spAutoFit/>
          </a:bodyPr>
          <a:lstStyle/>
          <a:p>
            <a:pPr lvl="0" algn="just" eaLnBrk="0" fontAlgn="base" hangingPunct="0">
              <a:spcBef>
                <a:spcPct val="0"/>
              </a:spcBef>
              <a:spcAft>
                <a:spcPct val="0"/>
              </a:spcAft>
            </a:pPr>
            <a:r>
              <a:rPr lang="en-US" altLang="en-US" sz="2000" dirty="0" smtClean="0">
                <a:ea typeface="Times New Roman" panose="02020603050405020304" pitchFamily="18" charset="0"/>
                <a:cs typeface="Arial" panose="020B0604020202020204" pitchFamily="34" charset="0"/>
              </a:rPr>
              <a:t>Board of Assessors recommends the Select Board adopt the </a:t>
            </a:r>
            <a:r>
              <a:rPr lang="en-US" altLang="en-US" sz="2000" b="1" dirty="0" smtClean="0">
                <a:ea typeface="Times New Roman" panose="02020603050405020304" pitchFamily="18" charset="0"/>
                <a:cs typeface="Arial" panose="020B0604020202020204" pitchFamily="34" charset="0"/>
              </a:rPr>
              <a:t>Minimum</a:t>
            </a:r>
            <a:r>
              <a:rPr lang="en-US" altLang="en-US" sz="2000" dirty="0" smtClean="0">
                <a:ea typeface="Times New Roman" panose="02020603050405020304" pitchFamily="18" charset="0"/>
                <a:cs typeface="Arial" panose="020B0604020202020204" pitchFamily="34" charset="0"/>
              </a:rPr>
              <a:t> </a:t>
            </a:r>
            <a:r>
              <a:rPr lang="en-US" altLang="en-US" sz="2000" b="1" dirty="0" smtClean="0">
                <a:ea typeface="Times New Roman" panose="02020603050405020304" pitchFamily="18" charset="0"/>
                <a:cs typeface="Arial" panose="020B0604020202020204" pitchFamily="34" charset="0"/>
              </a:rPr>
              <a:t>Residential Factor of 0.922626</a:t>
            </a:r>
            <a:r>
              <a:rPr lang="en-US" altLang="en-US" sz="2000" dirty="0" smtClean="0">
                <a:ea typeface="Times New Roman" panose="02020603050405020304" pitchFamily="18" charset="0"/>
                <a:cs typeface="Arial" panose="020B0604020202020204" pitchFamily="34" charset="0"/>
              </a:rPr>
              <a:t> with corresponding </a:t>
            </a:r>
            <a:r>
              <a:rPr lang="en-US" altLang="en-US" sz="2000" b="1" dirty="0" smtClean="0">
                <a:ea typeface="Times New Roman" panose="02020603050405020304" pitchFamily="18" charset="0"/>
                <a:cs typeface="Arial" panose="020B0604020202020204" pitchFamily="34" charset="0"/>
              </a:rPr>
              <a:t>CIP Shift of 175%</a:t>
            </a:r>
            <a:r>
              <a:rPr lang="en-US" altLang="en-US" sz="2000" dirty="0" smtClean="0">
                <a:ea typeface="Times New Roman" panose="02020603050405020304" pitchFamily="18" charset="0"/>
                <a:cs typeface="Arial" panose="020B0604020202020204" pitchFamily="34" charset="0"/>
              </a:rPr>
              <a:t> to afford the residential </a:t>
            </a:r>
            <a:r>
              <a:rPr lang="en-US" altLang="en-US" sz="2000" b="1" dirty="0" smtClean="0">
                <a:ea typeface="Times New Roman" panose="02020603050405020304" pitchFamily="18" charset="0"/>
                <a:cs typeface="Arial" panose="020B0604020202020204" pitchFamily="34" charset="0"/>
              </a:rPr>
              <a:t>taxpayers the maximum amount of tax relief. </a:t>
            </a:r>
            <a:r>
              <a:rPr lang="en-US" altLang="en-US" sz="2000" dirty="0" smtClean="0">
                <a:ea typeface="Times New Roman" panose="02020603050405020304" pitchFamily="18" charset="0"/>
                <a:cs typeface="Arial" panose="020B0604020202020204" pitchFamily="34" charset="0"/>
              </a:rPr>
              <a:t>The adoption of this recommendation allows the town to assess and collect an equitable amount of taxes from the residential, industrial and personal property sectors. </a:t>
            </a:r>
            <a:endParaRPr lang="en-US" altLang="en-US" sz="2000" u="sng" dirty="0">
              <a:ea typeface="Times New Roman" panose="02020603050405020304" pitchFamily="18" charset="0"/>
              <a:cs typeface="Arial" panose="020B0604020202020204" pitchFamily="34" charset="0"/>
            </a:endParaRPr>
          </a:p>
        </p:txBody>
      </p:sp>
      <p:sp>
        <p:nvSpPr>
          <p:cNvPr id="12" name="Rectangle 11"/>
          <p:cNvSpPr/>
          <p:nvPr/>
        </p:nvSpPr>
        <p:spPr>
          <a:xfrm>
            <a:off x="78201" y="5060611"/>
            <a:ext cx="12113799" cy="276999"/>
          </a:xfrm>
          <a:prstGeom prst="rect">
            <a:avLst/>
          </a:prstGeom>
        </p:spPr>
        <p:txBody>
          <a:bodyPr wrap="square">
            <a:spAutoFit/>
          </a:bodyPr>
          <a:lstStyle/>
          <a:p>
            <a:pPr lvl="0" algn="ctr" eaLnBrk="0" fontAlgn="base" hangingPunct="0">
              <a:spcBef>
                <a:spcPct val="0"/>
              </a:spcBef>
              <a:spcAft>
                <a:spcPct val="0"/>
              </a:spcAft>
            </a:pPr>
            <a:r>
              <a:rPr lang="en-US" altLang="en-US" sz="1200" b="1" i="1" dirty="0">
                <a:latin typeface="Arial" panose="020B0604020202020204" pitchFamily="34" charset="0"/>
                <a:ea typeface="Times New Roman" panose="02020603050405020304" pitchFamily="18" charset="0"/>
                <a:cs typeface="Arial" panose="020B0604020202020204" pitchFamily="34" charset="0"/>
              </a:rPr>
              <a:t>This table summarizes various shift options and their effect on the average SF tax bill and the average commercial </a:t>
            </a:r>
            <a:r>
              <a:rPr lang="en-US" altLang="en-US" sz="1200" b="1" i="1" dirty="0" smtClean="0">
                <a:latin typeface="Arial" panose="020B0604020202020204" pitchFamily="34" charset="0"/>
                <a:ea typeface="Times New Roman" panose="02020603050405020304" pitchFamily="18" charset="0"/>
                <a:cs typeface="Arial" panose="020B0604020202020204" pitchFamily="34" charset="0"/>
              </a:rPr>
              <a:t>tax bill</a:t>
            </a:r>
            <a:endParaRPr lang="en-US" altLang="en-US" sz="1200" b="1" i="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050316" y="93926"/>
            <a:ext cx="3283656" cy="400110"/>
          </a:xfrm>
          <a:prstGeom prst="rect">
            <a:avLst/>
          </a:prstGeom>
        </p:spPr>
        <p:txBody>
          <a:bodyPr wrap="none">
            <a:spAutoFit/>
          </a:bodyPr>
          <a:lstStyle/>
          <a:p>
            <a:pPr lvl="0" algn="ctr" eaLnBrk="0" fontAlgn="base" hangingPunct="0">
              <a:spcBef>
                <a:spcPct val="0"/>
              </a:spcBef>
              <a:spcAft>
                <a:spcPct val="0"/>
              </a:spcAft>
            </a:pPr>
            <a:r>
              <a:rPr lang="en-US" altLang="en-US" sz="2000" b="1" u="sng" dirty="0" smtClean="0"/>
              <a:t>Selecting a Residential Factor</a:t>
            </a:r>
            <a:endParaRPr lang="en-US" altLang="en-US" sz="2000" dirty="0"/>
          </a:p>
        </p:txBody>
      </p:sp>
      <p:sp>
        <p:nvSpPr>
          <p:cNvPr id="6" name="TextBox 5"/>
          <p:cNvSpPr txBox="1"/>
          <p:nvPr/>
        </p:nvSpPr>
        <p:spPr>
          <a:xfrm>
            <a:off x="78201" y="427944"/>
            <a:ext cx="12113800" cy="1800493"/>
          </a:xfrm>
          <a:prstGeom prst="rect">
            <a:avLst/>
          </a:prstGeom>
          <a:noFill/>
        </p:spPr>
        <p:txBody>
          <a:bodyPr wrap="square" rtlCol="0">
            <a:spAutoFit/>
          </a:bodyPr>
          <a:lstStyle/>
          <a:p>
            <a:pPr algn="just"/>
            <a:r>
              <a:rPr lang="en-US" sz="2000" dirty="0" smtClean="0"/>
              <a:t>Selection of a residential factor less than “1” will shift the tax burden from the Residential / Open Space (RO) class to the Commercial, Industrial, and Personal Property class (CIP).  The greater the shift selected </a:t>
            </a:r>
            <a:r>
              <a:rPr lang="en-US" i="1" dirty="0" smtClean="0"/>
              <a:t>(see Table below)</a:t>
            </a:r>
            <a:r>
              <a:rPr lang="en-US" sz="2000" dirty="0" smtClean="0"/>
              <a:t> the greater the RO percentage of the tax levy will shift to the CIP property class</a:t>
            </a:r>
            <a:r>
              <a:rPr lang="en-US" sz="2000" dirty="0"/>
              <a:t>. </a:t>
            </a:r>
            <a:endParaRPr lang="en-US" sz="2000" dirty="0" smtClean="0"/>
          </a:p>
          <a:p>
            <a:pPr algn="just"/>
            <a:endParaRPr lang="en-US" sz="1100" dirty="0" smtClean="0"/>
          </a:p>
          <a:p>
            <a:pPr algn="just"/>
            <a:r>
              <a:rPr lang="en-US" sz="2000" dirty="0" smtClean="0"/>
              <a:t>For Fiscal Year 2025, The </a:t>
            </a:r>
            <a:r>
              <a:rPr lang="en-US" sz="2000" dirty="0"/>
              <a:t>average single-family property value </a:t>
            </a:r>
            <a:r>
              <a:rPr lang="en-US" sz="2000" dirty="0" smtClean="0"/>
              <a:t>is </a:t>
            </a:r>
            <a:r>
              <a:rPr lang="en-US" sz="2000" b="1" dirty="0" smtClean="0"/>
              <a:t>$765,770</a:t>
            </a:r>
            <a:r>
              <a:rPr lang="en-US" sz="2000" dirty="0" smtClean="0"/>
              <a:t> </a:t>
            </a:r>
            <a:r>
              <a:rPr lang="en-US" sz="2000" dirty="0"/>
              <a:t>and the average </a:t>
            </a:r>
            <a:r>
              <a:rPr lang="en-US" sz="2000" dirty="0" smtClean="0"/>
              <a:t>commercial/industrial property </a:t>
            </a:r>
            <a:r>
              <a:rPr lang="en-US" sz="2000" dirty="0"/>
              <a:t>value is </a:t>
            </a:r>
            <a:r>
              <a:rPr lang="en-US" sz="2000" b="1" dirty="0" smtClean="0"/>
              <a:t>$1,544,982. </a:t>
            </a:r>
            <a:endParaRPr lang="en-US" sz="2000" dirty="0"/>
          </a:p>
        </p:txBody>
      </p:sp>
      <p:sp>
        <p:nvSpPr>
          <p:cNvPr id="4" name="TextBox 3"/>
          <p:cNvSpPr txBox="1"/>
          <p:nvPr/>
        </p:nvSpPr>
        <p:spPr>
          <a:xfrm>
            <a:off x="785931" y="2200410"/>
            <a:ext cx="10141528" cy="461665"/>
          </a:xfrm>
          <a:prstGeom prst="rect">
            <a:avLst/>
          </a:prstGeom>
          <a:noFill/>
        </p:spPr>
        <p:txBody>
          <a:bodyPr wrap="square" rtlCol="0">
            <a:spAutoFit/>
          </a:bodyPr>
          <a:lstStyle/>
          <a:p>
            <a:pPr algn="ctr"/>
            <a:r>
              <a:rPr lang="en-US" sz="1200" dirty="0" smtClean="0"/>
              <a:t>     </a:t>
            </a:r>
            <a:r>
              <a:rPr lang="en-US" sz="1200" i="1" dirty="0" smtClean="0"/>
              <a:t>The FY24 Average Single Family Value was $709,434 x $10.59 = $7,513</a:t>
            </a:r>
          </a:p>
          <a:p>
            <a:pPr algn="ctr"/>
            <a:r>
              <a:rPr lang="en-US" sz="1200" i="1" dirty="0"/>
              <a:t> </a:t>
            </a:r>
            <a:r>
              <a:rPr lang="en-US" sz="1200" i="1" dirty="0" smtClean="0"/>
              <a:t>    The FY24 Commercial/Industrial Value was $1,494,619 x $20.17 =  $30,146 </a:t>
            </a:r>
            <a:endParaRPr lang="en-US" sz="1200" i="1" dirty="0"/>
          </a:p>
        </p:txBody>
      </p:sp>
      <p:graphicFrame>
        <p:nvGraphicFramePr>
          <p:cNvPr id="7" name="Table 6"/>
          <p:cNvGraphicFramePr>
            <a:graphicFrameLocks noGrp="1"/>
          </p:cNvGraphicFramePr>
          <p:nvPr>
            <p:extLst>
              <p:ext uri="{D42A27DB-BD31-4B8C-83A1-F6EECF244321}">
                <p14:modId xmlns:p14="http://schemas.microsoft.com/office/powerpoint/2010/main" val="1872262501"/>
              </p:ext>
            </p:extLst>
          </p:nvPr>
        </p:nvGraphicFramePr>
        <p:xfrm>
          <a:off x="785931" y="2750757"/>
          <a:ext cx="10141528" cy="2177531"/>
        </p:xfrm>
        <a:graphic>
          <a:graphicData uri="http://schemas.openxmlformats.org/drawingml/2006/table">
            <a:tbl>
              <a:tblPr/>
              <a:tblGrid>
                <a:gridCol w="1076403"/>
                <a:gridCol w="763047"/>
                <a:gridCol w="952515"/>
                <a:gridCol w="850790"/>
                <a:gridCol w="971012"/>
                <a:gridCol w="961764"/>
                <a:gridCol w="943267"/>
                <a:gridCol w="1469925"/>
                <a:gridCol w="989969"/>
                <a:gridCol w="1162836"/>
              </a:tblGrid>
              <a:tr h="896349">
                <a:tc>
                  <a:txBody>
                    <a:bodyPr/>
                    <a:lstStyle/>
                    <a:p>
                      <a:pPr algn="ctr" fontAlgn="b"/>
                      <a:r>
                        <a:rPr lang="en-US" sz="1600" b="1" i="0" u="none" strike="noStrike" dirty="0">
                          <a:solidFill>
                            <a:srgbClr val="FFFFFF"/>
                          </a:solidFill>
                          <a:effectLst/>
                          <a:latin typeface="Calibri" panose="020F0502020204030204" pitchFamily="34" charset="0"/>
                        </a:rPr>
                        <a:t>Factor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a:solidFill>
                            <a:srgbClr val="FFFFFF"/>
                          </a:solidFill>
                          <a:effectLst/>
                          <a:latin typeface="Calibri" panose="020F0502020204030204" pitchFamily="34" charset="0"/>
                        </a:rPr>
                        <a:t>CIP SHIFT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a:solidFill>
                            <a:srgbClr val="FFFFFF"/>
                          </a:solidFill>
                          <a:effectLst/>
                          <a:latin typeface="Calibri" panose="020F0502020204030204" pitchFamily="34" charset="0"/>
                        </a:rPr>
                        <a:t>RES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a:solidFill>
                            <a:srgbClr val="FFFFFF"/>
                          </a:solidFill>
                          <a:effectLst/>
                          <a:latin typeface="Calibri" panose="020F0502020204030204" pitchFamily="34" charset="0"/>
                        </a:rPr>
                        <a:t>CIP%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a:solidFill>
                            <a:srgbClr val="FFFFFF"/>
                          </a:solidFill>
                          <a:effectLst/>
                          <a:latin typeface="Calibri" panose="020F0502020204030204" pitchFamily="34" charset="0"/>
                        </a:rPr>
                        <a:t>RES Tax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a:solidFill>
                            <a:srgbClr val="FFFFFF"/>
                          </a:solidFill>
                          <a:effectLst/>
                          <a:latin typeface="Calibri" panose="020F0502020204030204" pitchFamily="34" charset="0"/>
                        </a:rPr>
                        <a:t>CIP Tax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a:solidFill>
                            <a:srgbClr val="FFFFFF"/>
                          </a:solidFill>
                          <a:effectLst/>
                          <a:latin typeface="Calibri" panose="020F0502020204030204" pitchFamily="34" charset="0"/>
                        </a:rPr>
                        <a:t>Avg. SF Tax Bill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err="1">
                          <a:solidFill>
                            <a:srgbClr val="FFFFFF"/>
                          </a:solidFill>
                          <a:effectLst/>
                          <a:latin typeface="Calibri" panose="020F0502020204030204" pitchFamily="34" charset="0"/>
                        </a:rPr>
                        <a:t>Avg</a:t>
                      </a:r>
                      <a:r>
                        <a:rPr lang="en-US" sz="1600" b="1" i="0" u="none" strike="noStrike" dirty="0">
                          <a:solidFill>
                            <a:srgbClr val="FFFFFF"/>
                          </a:solidFill>
                          <a:effectLst/>
                          <a:latin typeface="Calibri" panose="020F0502020204030204" pitchFamily="34" charset="0"/>
                        </a:rPr>
                        <a:t> </a:t>
                      </a:r>
                      <a:r>
                        <a:rPr lang="en-US" sz="1600" b="1" i="0" u="none" strike="noStrike" dirty="0" smtClean="0">
                          <a:solidFill>
                            <a:srgbClr val="FFFFFF"/>
                          </a:solidFill>
                          <a:effectLst/>
                          <a:latin typeface="Calibri" panose="020F0502020204030204" pitchFamily="34" charset="0"/>
                        </a:rPr>
                        <a:t>SF</a:t>
                      </a:r>
                    </a:p>
                    <a:p>
                      <a:pPr algn="ctr" fontAlgn="b"/>
                      <a:r>
                        <a:rPr lang="en-US" sz="1600" b="1" i="0" u="none" strike="noStrike" dirty="0" smtClean="0">
                          <a:solidFill>
                            <a:srgbClr val="FFFFFF"/>
                          </a:solidFill>
                          <a:effectLst/>
                          <a:latin typeface="Calibri" panose="020F0502020204030204" pitchFamily="34" charset="0"/>
                        </a:rPr>
                        <a:t> </a:t>
                      </a:r>
                      <a:r>
                        <a:rPr lang="en-US" sz="1600" b="1" i="0" u="none" strike="noStrike" dirty="0">
                          <a:solidFill>
                            <a:srgbClr val="FFFFFF"/>
                          </a:solidFill>
                          <a:effectLst/>
                          <a:latin typeface="Calibri" panose="020F0502020204030204" pitchFamily="34" charset="0"/>
                        </a:rPr>
                        <a:t>Tax Bill Difference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err="1">
                          <a:solidFill>
                            <a:srgbClr val="FFFFFF"/>
                          </a:solidFill>
                          <a:effectLst/>
                          <a:latin typeface="Calibri" panose="020F0502020204030204" pitchFamily="34" charset="0"/>
                        </a:rPr>
                        <a:t>Avg</a:t>
                      </a:r>
                      <a:r>
                        <a:rPr lang="en-US" sz="1600" b="1" i="0" u="none" strike="noStrike" dirty="0">
                          <a:solidFill>
                            <a:srgbClr val="FFFFFF"/>
                          </a:solidFill>
                          <a:effectLst/>
                          <a:latin typeface="Calibri" panose="020F0502020204030204" pitchFamily="34" charset="0"/>
                        </a:rPr>
                        <a:t> CI Tax Bill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600" b="1" i="0" u="none" strike="noStrike" dirty="0" err="1">
                          <a:solidFill>
                            <a:srgbClr val="FFFFFF"/>
                          </a:solidFill>
                          <a:effectLst/>
                          <a:latin typeface="Calibri" panose="020F0502020204030204" pitchFamily="34" charset="0"/>
                        </a:rPr>
                        <a:t>Avg</a:t>
                      </a:r>
                      <a:r>
                        <a:rPr lang="en-US" sz="1600" b="1" i="0" u="none" strike="noStrike" dirty="0">
                          <a:solidFill>
                            <a:srgbClr val="FFFFFF"/>
                          </a:solidFill>
                          <a:effectLst/>
                          <a:latin typeface="Calibri" panose="020F0502020204030204" pitchFamily="34" charset="0"/>
                        </a:rPr>
                        <a:t> CI </a:t>
                      </a:r>
                      <a:endParaRPr lang="en-US" sz="1600" b="1" i="0" u="none" strike="noStrike" dirty="0" smtClean="0">
                        <a:solidFill>
                          <a:srgbClr val="FFFFFF"/>
                        </a:solidFill>
                        <a:effectLst/>
                        <a:latin typeface="Calibri" panose="020F0502020204030204" pitchFamily="34" charset="0"/>
                      </a:endParaRPr>
                    </a:p>
                    <a:p>
                      <a:pPr algn="ctr" fontAlgn="b"/>
                      <a:r>
                        <a:rPr lang="en-US" sz="1600" b="1" i="0" u="none" strike="noStrike" dirty="0" smtClean="0">
                          <a:solidFill>
                            <a:srgbClr val="FFFFFF"/>
                          </a:solidFill>
                          <a:effectLst/>
                          <a:latin typeface="Calibri" panose="020F0502020204030204" pitchFamily="34" charset="0"/>
                        </a:rPr>
                        <a:t>Tax </a:t>
                      </a:r>
                      <a:r>
                        <a:rPr lang="en-US" sz="1600" b="1" i="0" u="none" strike="noStrike" dirty="0">
                          <a:solidFill>
                            <a:srgbClr val="FFFFFF"/>
                          </a:solidFill>
                          <a:effectLst/>
                          <a:latin typeface="Calibri" panose="020F0502020204030204" pitchFamily="34" charset="0"/>
                        </a:rPr>
                        <a:t>Bill Difference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250038">
                <a:tc>
                  <a:txBody>
                    <a:bodyPr/>
                    <a:lstStyle/>
                    <a:p>
                      <a:pPr algn="r" fontAlgn="b"/>
                      <a:r>
                        <a:rPr lang="en-US" sz="1600" b="1" i="0" u="none" strike="noStrike" dirty="0">
                          <a:solidFill>
                            <a:srgbClr val="FFFFFF"/>
                          </a:solidFill>
                          <a:effectLst/>
                          <a:latin typeface="Calibri" panose="020F0502020204030204" pitchFamily="34" charset="0"/>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dirty="0">
                          <a:solidFill>
                            <a:srgbClr val="000000"/>
                          </a:solidFill>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90.6483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9.3517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11.09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11.09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$8,492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$979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400" b="1" i="0" u="none" strike="noStrike" dirty="0">
                          <a:solidFill>
                            <a:srgbClr val="000000"/>
                          </a:solidFill>
                          <a:effectLst/>
                          <a:latin typeface="Calibri" panose="020F0502020204030204" pitchFamily="34" charset="0"/>
                        </a:rPr>
                        <a:t>$17,134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13,012</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50038">
                <a:tc>
                  <a:txBody>
                    <a:bodyPr/>
                    <a:lstStyle/>
                    <a:p>
                      <a:pPr algn="r" fontAlgn="b"/>
                      <a:r>
                        <a:rPr lang="en-US" sz="1600" b="1" i="0" u="none" strike="noStrike" dirty="0">
                          <a:solidFill>
                            <a:srgbClr val="FFFFFF"/>
                          </a:solidFill>
                          <a:effectLst/>
                          <a:latin typeface="Calibri" panose="020F0502020204030204" pitchFamily="34" charset="0"/>
                        </a:rPr>
                        <a:t>0.948417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dirty="0">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85.9724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14.0277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10.52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16.63</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$8,056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$543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25,693 </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4,453</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68529">
                <a:tc>
                  <a:txBody>
                    <a:bodyPr/>
                    <a:lstStyle/>
                    <a:p>
                      <a:pPr algn="r" fontAlgn="b"/>
                      <a:r>
                        <a:rPr lang="en-US" sz="1600" b="1" i="0" u="none" strike="noStrike" dirty="0">
                          <a:solidFill>
                            <a:srgbClr val="FFFFFF"/>
                          </a:solidFill>
                          <a:effectLst/>
                          <a:latin typeface="Calibri" panose="020F0502020204030204" pitchFamily="34" charset="0"/>
                        </a:rPr>
                        <a:t>0.938101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dirty="0">
                          <a:solidFill>
                            <a:srgbClr val="000000"/>
                          </a:solidFill>
                          <a:effectLst/>
                          <a:latin typeface="Calibri" panose="020F050202020403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85.0372</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14.9627</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10.40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17.74</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$7,964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a:solidFill>
                            <a:srgbClr val="000000"/>
                          </a:solidFill>
                          <a:effectLst/>
                          <a:latin typeface="Calibri" panose="020F0502020204030204" pitchFamily="34" charset="0"/>
                        </a:rPr>
                        <a:t>$451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27,408 </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2,738</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50038">
                <a:tc>
                  <a:txBody>
                    <a:bodyPr/>
                    <a:lstStyle/>
                    <a:p>
                      <a:pPr algn="r" fontAlgn="b"/>
                      <a:r>
                        <a:rPr lang="en-US" sz="1600" b="1" i="0" u="none" strike="noStrike" dirty="0">
                          <a:solidFill>
                            <a:srgbClr val="FFFFFF"/>
                          </a:solidFill>
                          <a:effectLst/>
                          <a:latin typeface="Calibri" panose="020F0502020204030204" pitchFamily="34" charset="0"/>
                        </a:rPr>
                        <a:t>0.927784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000000"/>
                          </a:solidFill>
                          <a:effectLst/>
                          <a:latin typeface="Calibri" panose="020F050202020403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84.1021</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15.8980</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10.29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18.85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$7,880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$367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400" b="1" i="0" u="none" strike="noStrike" dirty="0">
                          <a:solidFill>
                            <a:srgbClr val="000000"/>
                          </a:solidFill>
                          <a:effectLst/>
                          <a:latin typeface="Calibri" panose="020F0502020204030204" pitchFamily="34" charset="0"/>
                        </a:rPr>
                        <a:t>$29,123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1,023</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62539">
                <a:tc>
                  <a:txBody>
                    <a:bodyPr/>
                    <a:lstStyle/>
                    <a:p>
                      <a:pPr algn="r" fontAlgn="b"/>
                      <a:r>
                        <a:rPr lang="en-US" sz="1600" b="1" i="0" u="none" strike="noStrike" dirty="0">
                          <a:solidFill>
                            <a:srgbClr val="FFFFFF"/>
                          </a:solidFill>
                          <a:effectLst/>
                          <a:latin typeface="Calibri" panose="020F0502020204030204" pitchFamily="34" charset="0"/>
                        </a:rPr>
                        <a:t>0.922626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000000"/>
                          </a:solidFill>
                          <a:effectLst/>
                          <a:latin typeface="Calibri" panose="020F0502020204030204" pitchFamily="34"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83.6345</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16.3655</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smtClean="0">
                          <a:solidFill>
                            <a:srgbClr val="000000"/>
                          </a:solidFill>
                          <a:effectLst/>
                          <a:latin typeface="Calibri" panose="020F0502020204030204" pitchFamily="34" charset="0"/>
                        </a:rPr>
                        <a:t>19.40</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$7,834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400" b="1" i="0" u="none" strike="noStrike" dirty="0">
                          <a:solidFill>
                            <a:srgbClr val="000000"/>
                          </a:solidFill>
                          <a:effectLst/>
                          <a:latin typeface="Calibri" panose="020F0502020204030204" pitchFamily="34" charset="0"/>
                        </a:rPr>
                        <a:t>$321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29,973 </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400" b="1" i="0" u="none" strike="noStrike" dirty="0" smtClean="0">
                          <a:solidFill>
                            <a:srgbClr val="000000"/>
                          </a:solidFill>
                          <a:effectLst/>
                          <a:latin typeface="Calibri" panose="020F0502020204030204" pitchFamily="34" charset="0"/>
                        </a:rPr>
                        <a:t>-173</a:t>
                      </a:r>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bl>
          </a:graphicData>
        </a:graphic>
      </p:graphicFrame>
    </p:spTree>
    <p:extLst>
      <p:ext uri="{BB962C8B-B14F-4D97-AF65-F5344CB8AC3E}">
        <p14:creationId xmlns:p14="http://schemas.microsoft.com/office/powerpoint/2010/main" val="12826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775"/>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3200" b="1" dirty="0">
                <a:ln w="10160">
                  <a:solidFill>
                    <a:srgbClr val="4472C4"/>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Granting a Residential Exemption </a:t>
            </a:r>
          </a:p>
        </p:txBody>
      </p:sp>
      <p:sp>
        <p:nvSpPr>
          <p:cNvPr id="4" name="Rectangle 3"/>
          <p:cNvSpPr/>
          <p:nvPr/>
        </p:nvSpPr>
        <p:spPr>
          <a:xfrm>
            <a:off x="39336" y="564266"/>
            <a:ext cx="12152663" cy="3016210"/>
          </a:xfrm>
          <a:prstGeom prst="rect">
            <a:avLst/>
          </a:prstGeom>
        </p:spPr>
        <p:txBody>
          <a:bodyPr wrap="square">
            <a:spAutoFit/>
          </a:bodyPr>
          <a:lstStyle/>
          <a:p>
            <a:pPr lvl="0"/>
            <a:r>
              <a:rPr lang="en-US" sz="2000" dirty="0">
                <a:solidFill>
                  <a:prstClr val="black"/>
                </a:solidFill>
                <a:ea typeface="Times New Roman" panose="02020603050405020304" pitchFamily="18" charset="0"/>
                <a:cs typeface="Arial" panose="020B0604020202020204" pitchFamily="34" charset="0"/>
              </a:rPr>
              <a:t>The Select Board may grant a residential exemption for all residential properties that are </a:t>
            </a:r>
            <a:r>
              <a:rPr lang="en-US" sz="2000" b="1" dirty="0">
                <a:solidFill>
                  <a:prstClr val="black"/>
                </a:solidFill>
                <a:ea typeface="Times New Roman" panose="02020603050405020304" pitchFamily="18" charset="0"/>
                <a:cs typeface="Arial" panose="020B0604020202020204" pitchFamily="34" charset="0"/>
              </a:rPr>
              <a:t>owner occupied </a:t>
            </a:r>
            <a:r>
              <a:rPr lang="en-US" sz="2000" dirty="0">
                <a:solidFill>
                  <a:prstClr val="black"/>
                </a:solidFill>
                <a:ea typeface="Times New Roman" panose="02020603050405020304" pitchFamily="18" charset="0"/>
                <a:cs typeface="Arial" panose="020B0604020202020204" pitchFamily="34" charset="0"/>
              </a:rPr>
              <a:t>and</a:t>
            </a:r>
            <a:r>
              <a:rPr lang="en-US" sz="2000" b="1" dirty="0">
                <a:solidFill>
                  <a:prstClr val="black"/>
                </a:solidFill>
                <a:ea typeface="Times New Roman" panose="02020603050405020304" pitchFamily="18" charset="0"/>
                <a:cs typeface="Arial" panose="020B0604020202020204" pitchFamily="34" charset="0"/>
              </a:rPr>
              <a:t> </a:t>
            </a:r>
            <a:r>
              <a:rPr lang="en-US" sz="2000" dirty="0">
                <a:solidFill>
                  <a:prstClr val="black"/>
                </a:solidFill>
                <a:ea typeface="Times New Roman" panose="02020603050405020304" pitchFamily="18" charset="0"/>
                <a:cs typeface="Arial" panose="020B0604020202020204" pitchFamily="34" charset="0"/>
              </a:rPr>
              <a:t>can range up to </a:t>
            </a:r>
            <a:r>
              <a:rPr lang="en-US" sz="2000" b="1" dirty="0">
                <a:solidFill>
                  <a:prstClr val="black"/>
                </a:solidFill>
                <a:ea typeface="Times New Roman" panose="02020603050405020304" pitchFamily="18" charset="0"/>
                <a:cs typeface="Arial" panose="020B0604020202020204" pitchFamily="34" charset="0"/>
              </a:rPr>
              <a:t>35%</a:t>
            </a:r>
            <a:r>
              <a:rPr lang="en-US" sz="2000" dirty="0">
                <a:solidFill>
                  <a:prstClr val="black"/>
                </a:solidFill>
                <a:ea typeface="Times New Roman" panose="02020603050405020304" pitchFamily="18" charset="0"/>
                <a:cs typeface="Arial" panose="020B0604020202020204" pitchFamily="34" charset="0"/>
              </a:rPr>
              <a:t> of the average assessed value of all class one residential parcels.</a:t>
            </a:r>
          </a:p>
          <a:p>
            <a:pPr lvl="0"/>
            <a:endParaRPr lang="en-US" sz="500" dirty="0">
              <a:solidFill>
                <a:prstClr val="black"/>
              </a:solidFill>
              <a:ea typeface="Times New Roman" panose="02020603050405020304" pitchFamily="18" charset="0"/>
              <a:cs typeface="Arial" panose="020B0604020202020204" pitchFamily="34" charset="0"/>
            </a:endParaRPr>
          </a:p>
          <a:p>
            <a:pPr lvl="0"/>
            <a:r>
              <a:rPr lang="en-US" sz="2000" dirty="0">
                <a:solidFill>
                  <a:prstClr val="black"/>
                </a:solidFill>
                <a:ea typeface="Times New Roman" panose="02020603050405020304" pitchFamily="18" charset="0"/>
                <a:cs typeface="Arial" panose="020B0604020202020204" pitchFamily="34" charset="0"/>
              </a:rPr>
              <a:t>The amount of the tax levy paid by the residential class remains the </a:t>
            </a:r>
            <a:r>
              <a:rPr lang="en-US" sz="2000" dirty="0" smtClean="0">
                <a:solidFill>
                  <a:prstClr val="black"/>
                </a:solidFill>
                <a:ea typeface="Times New Roman" panose="02020603050405020304" pitchFamily="18" charset="0"/>
                <a:cs typeface="Arial" panose="020B0604020202020204" pitchFamily="34" charset="0"/>
              </a:rPr>
              <a:t>same.  However, </a:t>
            </a:r>
            <a:r>
              <a:rPr lang="en-US" sz="2000" dirty="0">
                <a:solidFill>
                  <a:prstClr val="black"/>
                </a:solidFill>
                <a:ea typeface="Times New Roman" panose="02020603050405020304" pitchFamily="18" charset="0"/>
                <a:cs typeface="Arial" panose="020B0604020202020204" pitchFamily="34" charset="0"/>
              </a:rPr>
              <a:t>because the residential portion of the levy is distributed over less assessed value, this results in a </a:t>
            </a:r>
            <a:r>
              <a:rPr lang="en-US" sz="2000" b="1" dirty="0">
                <a:solidFill>
                  <a:prstClr val="black"/>
                </a:solidFill>
                <a:ea typeface="Times New Roman" panose="02020603050405020304" pitchFamily="18" charset="0"/>
                <a:cs typeface="Arial" panose="020B0604020202020204" pitchFamily="34" charset="0"/>
              </a:rPr>
              <a:t>higher tax rate for the entire residential class</a:t>
            </a:r>
            <a:r>
              <a:rPr lang="en-US" sz="2000" dirty="0">
                <a:solidFill>
                  <a:prstClr val="black"/>
                </a:solidFill>
                <a:ea typeface="Times New Roman" panose="02020603050405020304" pitchFamily="18" charset="0"/>
                <a:cs typeface="Arial" panose="020B0604020202020204" pitchFamily="34" charset="0"/>
              </a:rPr>
              <a:t>. The higher tax rate creates a shift within the residential class that reduces the taxes paid by the homeowners with moderately valued properties. </a:t>
            </a:r>
            <a:r>
              <a:rPr lang="en-US" sz="2000" b="1" dirty="0">
                <a:ea typeface="Times New Roman" panose="02020603050405020304" pitchFamily="18" charset="0"/>
                <a:cs typeface="Arial" panose="020B0604020202020204" pitchFamily="34" charset="0"/>
              </a:rPr>
              <a:t>Those taxes are then paid by </a:t>
            </a:r>
            <a:r>
              <a:rPr lang="en-US" sz="2000" b="1" dirty="0"/>
              <a:t>residential </a:t>
            </a:r>
            <a:r>
              <a:rPr lang="en-US" sz="2000" b="1" dirty="0" smtClean="0"/>
              <a:t>property </a:t>
            </a:r>
            <a:r>
              <a:rPr lang="en-US" sz="2000" b="1" dirty="0"/>
              <a:t>owners valued higher than </a:t>
            </a:r>
            <a:r>
              <a:rPr lang="en-US" sz="2000" b="1" dirty="0" smtClean="0"/>
              <a:t>the break-even point </a:t>
            </a:r>
            <a:r>
              <a:rPr lang="en-US" sz="2000" b="1" dirty="0"/>
              <a:t>(see below),  </a:t>
            </a:r>
            <a:r>
              <a:rPr lang="en-US" sz="2000" b="1" dirty="0" smtClean="0"/>
              <a:t>non-owner </a:t>
            </a:r>
            <a:r>
              <a:rPr lang="en-US" sz="2000" b="1" dirty="0"/>
              <a:t>occupied residential properties </a:t>
            </a:r>
            <a:r>
              <a:rPr lang="en-US" sz="2000" b="1" dirty="0">
                <a:ea typeface="Times New Roman" panose="02020603050405020304" pitchFamily="18" charset="0"/>
                <a:cs typeface="Arial" panose="020B0604020202020204" pitchFamily="34" charset="0"/>
              </a:rPr>
              <a:t>and owners of vacant land who would not be eligible for the exemption.</a:t>
            </a:r>
          </a:p>
          <a:p>
            <a:pPr lvl="0"/>
            <a:endParaRPr lang="en-US" sz="500" b="1" dirty="0">
              <a:solidFill>
                <a:prstClr val="black"/>
              </a:solidFill>
              <a:ea typeface="Times New Roman" panose="02020603050405020304" pitchFamily="18" charset="0"/>
              <a:cs typeface="Arial" panose="020B0604020202020204" pitchFamily="34" charset="0"/>
            </a:endParaRPr>
          </a:p>
          <a:p>
            <a:pPr lvl="0"/>
            <a:r>
              <a:rPr lang="en-US" sz="2000" dirty="0">
                <a:solidFill>
                  <a:prstClr val="black"/>
                </a:solidFill>
                <a:ea typeface="Times New Roman" panose="02020603050405020304" pitchFamily="18" charset="0"/>
                <a:cs typeface="Arial" panose="020B0604020202020204" pitchFamily="34" charset="0"/>
              </a:rPr>
              <a:t>If the full 35% exemption were adopted, the residential tax rate would rise from $</a:t>
            </a:r>
            <a:r>
              <a:rPr lang="en-US" sz="2000" dirty="0" smtClean="0">
                <a:solidFill>
                  <a:prstClr val="black"/>
                </a:solidFill>
                <a:ea typeface="Times New Roman" panose="02020603050405020304" pitchFamily="18" charset="0"/>
                <a:cs typeface="Arial" panose="020B0604020202020204" pitchFamily="34" charset="0"/>
              </a:rPr>
              <a:t>10.23 </a:t>
            </a:r>
            <a:r>
              <a:rPr lang="en-US" sz="2000" dirty="0">
                <a:solidFill>
                  <a:prstClr val="black"/>
                </a:solidFill>
                <a:ea typeface="Times New Roman" panose="02020603050405020304" pitchFamily="18" charset="0"/>
                <a:cs typeface="Arial" panose="020B0604020202020204" pitchFamily="34" charset="0"/>
              </a:rPr>
              <a:t>to an estimate of $</a:t>
            </a:r>
            <a:r>
              <a:rPr lang="en-US" sz="2000" dirty="0" smtClean="0">
                <a:solidFill>
                  <a:prstClr val="black"/>
                </a:solidFill>
                <a:ea typeface="Times New Roman" panose="02020603050405020304" pitchFamily="18" charset="0"/>
                <a:cs typeface="Arial" panose="020B0604020202020204" pitchFamily="34" charset="0"/>
              </a:rPr>
              <a:t>14.86.</a:t>
            </a:r>
            <a:endParaRPr lang="en-US" sz="2000" dirty="0"/>
          </a:p>
        </p:txBody>
      </p:sp>
      <p:sp>
        <p:nvSpPr>
          <p:cNvPr id="8" name="Rectangle 7"/>
          <p:cNvSpPr/>
          <p:nvPr/>
        </p:nvSpPr>
        <p:spPr>
          <a:xfrm>
            <a:off x="39337" y="4623429"/>
            <a:ext cx="2067297" cy="338554"/>
          </a:xfrm>
          <a:prstGeom prst="rect">
            <a:avLst/>
          </a:prstGeom>
        </p:spPr>
        <p:txBody>
          <a:bodyPr wrap="none">
            <a:spAutoFit/>
          </a:bodyPr>
          <a:lstStyle/>
          <a:p>
            <a:r>
              <a:rPr lang="en-US" sz="1600" dirty="0"/>
              <a:t>WITHOUT EXEMPTION</a:t>
            </a:r>
          </a:p>
        </p:txBody>
      </p:sp>
      <p:sp>
        <p:nvSpPr>
          <p:cNvPr id="9" name="Rectangle 8"/>
          <p:cNvSpPr/>
          <p:nvPr/>
        </p:nvSpPr>
        <p:spPr>
          <a:xfrm>
            <a:off x="222882" y="5630679"/>
            <a:ext cx="1700209" cy="338554"/>
          </a:xfrm>
          <a:prstGeom prst="rect">
            <a:avLst/>
          </a:prstGeom>
        </p:spPr>
        <p:txBody>
          <a:bodyPr wrap="none">
            <a:spAutoFit/>
          </a:bodyPr>
          <a:lstStyle/>
          <a:p>
            <a:r>
              <a:rPr lang="en-US" sz="1600" dirty="0"/>
              <a:t>WITH EXEMPTION</a:t>
            </a:r>
          </a:p>
        </p:txBody>
      </p:sp>
      <p:graphicFrame>
        <p:nvGraphicFramePr>
          <p:cNvPr id="6" name="Table 5"/>
          <p:cNvGraphicFramePr>
            <a:graphicFrameLocks noGrp="1"/>
          </p:cNvGraphicFramePr>
          <p:nvPr>
            <p:extLst>
              <p:ext uri="{D42A27DB-BD31-4B8C-83A1-F6EECF244321}">
                <p14:modId xmlns:p14="http://schemas.microsoft.com/office/powerpoint/2010/main" val="3262780247"/>
              </p:ext>
            </p:extLst>
          </p:nvPr>
        </p:nvGraphicFramePr>
        <p:xfrm>
          <a:off x="2106632" y="3677264"/>
          <a:ext cx="9810064" cy="3087331"/>
        </p:xfrm>
        <a:graphic>
          <a:graphicData uri="http://schemas.openxmlformats.org/drawingml/2006/table">
            <a:tbl>
              <a:tblPr/>
              <a:tblGrid>
                <a:gridCol w="1959009"/>
                <a:gridCol w="1564890"/>
                <a:gridCol w="1555215"/>
                <a:gridCol w="1601170"/>
                <a:gridCol w="1564890"/>
                <a:gridCol w="1564890"/>
              </a:tblGrid>
              <a:tr h="700738">
                <a:tc>
                  <a:txBody>
                    <a:bodyPr/>
                    <a:lstStyle/>
                    <a:p>
                      <a:pPr algn="l" fontAlgn="b"/>
                      <a:r>
                        <a:rPr lang="en-US" sz="1400" b="0" i="0" u="none" strike="noStrike">
                          <a:solidFill>
                            <a:srgbClr val="FFFFFF"/>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FFFFFF"/>
                          </a:solidFill>
                          <a:effectLst/>
                          <a:latin typeface="Calibri" panose="020F0502020204030204" pitchFamily="34" charset="0"/>
                        </a:rPr>
                        <a:t>PROPERTY BELOW BREAK-EVEN POINT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dirty="0">
                          <a:solidFill>
                            <a:srgbClr val="FFFFFF"/>
                          </a:solidFill>
                          <a:effectLst/>
                          <a:latin typeface="Calibri" panose="020F0502020204030204" pitchFamily="34" charset="0"/>
                        </a:rPr>
                        <a:t>BREAK-EVEN POINT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FFFFFF"/>
                          </a:solidFill>
                          <a:effectLst/>
                          <a:latin typeface="Calibri" panose="020F0502020204030204" pitchFamily="34" charset="0"/>
                        </a:rPr>
                        <a:t>PROPERTY ABOVE BREAK-EVEN POINT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F8CBAD"/>
                          </a:solidFill>
                          <a:effectLst/>
                          <a:latin typeface="Calibri" panose="020F0502020204030204" pitchFamily="34" charset="0"/>
                        </a:rPr>
                        <a:t>Non-Resident </a:t>
                      </a:r>
                      <a:r>
                        <a:rPr lang="en-US" sz="1400" b="1" i="0" u="none" strike="noStrike">
                          <a:solidFill>
                            <a:srgbClr val="FFFFFF"/>
                          </a:solidFill>
                          <a:effectLst/>
                          <a:latin typeface="Calibri" panose="020F0502020204030204" pitchFamily="34" charset="0"/>
                        </a:rPr>
                        <a:t>Properties Average SF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none" strike="noStrike">
                          <a:solidFill>
                            <a:srgbClr val="F8CBAD"/>
                          </a:solidFill>
                          <a:effectLst/>
                          <a:latin typeface="Calibri" panose="020F0502020204030204" pitchFamily="34" charset="0"/>
                        </a:rPr>
                        <a:t>Non-Resident</a:t>
                      </a:r>
                      <a:r>
                        <a:rPr lang="en-US" sz="1400" b="1" i="0" u="none" strike="noStrike">
                          <a:solidFill>
                            <a:srgbClr val="FFFFFF"/>
                          </a:solidFill>
                          <a:effectLst/>
                          <a:latin typeface="Calibri" panose="020F0502020204030204" pitchFamily="34" charset="0"/>
                        </a:rPr>
                        <a:t> Properties below Breakeven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216963">
                <a:tc>
                  <a:txBody>
                    <a:bodyPr/>
                    <a:lstStyle/>
                    <a:p>
                      <a:pPr algn="l" fontAlgn="b"/>
                      <a:r>
                        <a:rPr lang="en-US" sz="1400" b="1" i="0" u="none" strike="noStrike">
                          <a:solidFill>
                            <a:srgbClr val="000000"/>
                          </a:solidFill>
                          <a:effectLst/>
                          <a:latin typeface="Calibri" panose="020F0502020204030204" pitchFamily="34" charset="0"/>
                        </a:rPr>
                        <a:t>ASSESSED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0" i="0" u="none" strike="noStrike">
                          <a:solidFill>
                            <a:srgbClr val="000000"/>
                          </a:solidFill>
                          <a:effectLst/>
                          <a:latin typeface="Calibri" panose="020F0502020204030204" pitchFamily="34" charset="0"/>
                        </a:rPr>
                        <a:t>765,770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831,403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875,000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$765,770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TAX 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0" i="0" u="none" strike="noStrike">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     TAX BILL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1" i="0" u="none" strike="noStrike">
                          <a:solidFill>
                            <a:srgbClr val="000000"/>
                          </a:solidFill>
                          <a:effectLst/>
                          <a:latin typeface="Calibri" panose="020F0502020204030204" pitchFamily="34" charset="0"/>
                        </a:rPr>
                        <a:t>$7,834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$8,505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$8,951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$7,834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$7,161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4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r h="216963">
                <a:tc>
                  <a:txBody>
                    <a:bodyPr/>
                    <a:lstStyle/>
                    <a:p>
                      <a:pPr algn="l" fontAlgn="b"/>
                      <a:r>
                        <a:rPr lang="en-US" sz="1400" b="1" i="0" u="none" strike="noStrike">
                          <a:solidFill>
                            <a:srgbClr val="000000"/>
                          </a:solidFill>
                          <a:effectLst/>
                          <a:latin typeface="Calibri" panose="020F0502020204030204" pitchFamily="34" charset="0"/>
                        </a:rPr>
                        <a:t>ASSESSED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0" i="0" u="none" strike="noStrike" dirty="0">
                          <a:solidFill>
                            <a:srgbClr val="000000"/>
                          </a:solidFill>
                          <a:effectLst/>
                          <a:latin typeface="Calibri" panose="020F0502020204030204" pitchFamily="34" charset="0"/>
                        </a:rPr>
                        <a:t>765,770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831,403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875,000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$765,770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EXEMPTION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1" i="0" u="none" strike="noStrike">
                          <a:solidFill>
                            <a:srgbClr val="000000"/>
                          </a:solidFill>
                          <a:effectLst/>
                          <a:latin typeface="Calibri" panose="020F0502020204030204" pitchFamily="34" charset="0"/>
                        </a:rPr>
                        <a:t>259,004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259,004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259,004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     NET VALUE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0" i="0" u="none" strike="noStrike">
                          <a:solidFill>
                            <a:srgbClr val="000000"/>
                          </a:solidFill>
                          <a:effectLst/>
                          <a:latin typeface="Calibri" panose="020F0502020204030204" pitchFamily="34" charset="0"/>
                        </a:rPr>
                        <a:t>506,766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572,399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615,996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$765,770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TAX RATE with Exemption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0" i="0" u="none" strike="noStrike">
                          <a:solidFill>
                            <a:srgbClr val="000000"/>
                          </a:solidFill>
                          <a:effectLst/>
                          <a:latin typeface="Calibri" panose="020F0502020204030204" pitchFamily="34" charset="0"/>
                        </a:rPr>
                        <a:t>$14.86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     TAX BILL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400" b="1" i="0" u="none" strike="noStrike">
                          <a:solidFill>
                            <a:srgbClr val="000000"/>
                          </a:solidFill>
                          <a:effectLst/>
                          <a:latin typeface="Calibri" panose="020F0502020204030204" pitchFamily="34" charset="0"/>
                        </a:rPr>
                        <a:t>$7,530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$8,505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$9,153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$11,379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pitchFamily="34" charset="0"/>
                        </a:rPr>
                        <a:t>$10,401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963">
                <a:tc>
                  <a:txBody>
                    <a:bodyPr/>
                    <a:lstStyle/>
                    <a:p>
                      <a:pPr algn="l" fontAlgn="b"/>
                      <a:r>
                        <a:rPr lang="en-US" sz="1400" b="1" i="0" u="none" strike="noStrike">
                          <a:solidFill>
                            <a:srgbClr val="7030A0"/>
                          </a:solidFill>
                          <a:effectLst/>
                          <a:latin typeface="Calibri" panose="020F0502020204030204" pitchFamily="34" charset="0"/>
                        </a:rPr>
                        <a:t>SAVINGS</a:t>
                      </a:r>
                      <a:r>
                        <a:rPr lang="en-US" sz="1400" b="1" i="0" u="none" strike="noStrike">
                          <a:solidFill>
                            <a:srgbClr val="FF0000"/>
                          </a:solidFill>
                          <a:effectLst/>
                          <a:latin typeface="Calibri" panose="020F0502020204030204" pitchFamily="34" charset="0"/>
                        </a:rPr>
                        <a:t>/</a:t>
                      </a:r>
                      <a:r>
                        <a:rPr lang="en-US" sz="1400" b="1" i="0" u="none" strike="noStrike">
                          <a:solidFill>
                            <a:srgbClr val="C00000"/>
                          </a:solidFill>
                          <a:effectLst/>
                          <a:latin typeface="Calibri" panose="020F0502020204030204" pitchFamily="34" charset="0"/>
                        </a:rPr>
                        <a:t>COST</a:t>
                      </a:r>
                      <a:endParaRPr lang="en-US" sz="1400" b="1" i="0" u="none" strike="noStrike">
                        <a:solidFill>
                          <a:srgbClr val="FF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400" b="1" i="0" u="none" strike="noStrike">
                          <a:solidFill>
                            <a:srgbClr val="7030A0"/>
                          </a:solidFill>
                          <a:effectLst/>
                          <a:latin typeface="Calibri" panose="020F0502020204030204" pitchFamily="34" charset="0"/>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400" b="1" i="0" u="none" strike="noStrike">
                          <a:solidFill>
                            <a:srgbClr val="7030A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400" b="1" i="0" u="none" strike="noStrike">
                          <a:solidFill>
                            <a:srgbClr val="C00000"/>
                          </a:solidFill>
                          <a:effectLst/>
                          <a:latin typeface="Calibri" panose="020F0502020204030204" pitchFamily="34" charset="0"/>
                        </a:rPr>
                        <a:t>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400" b="1" i="0" u="none" strike="noStrike">
                          <a:solidFill>
                            <a:srgbClr val="C00000"/>
                          </a:solidFill>
                          <a:effectLst/>
                          <a:latin typeface="Calibri" panose="020F0502020204030204" pitchFamily="34" charset="0"/>
                        </a:rPr>
                        <a:t>3,545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US" sz="1400" b="1" i="0" u="none" strike="noStrike" dirty="0">
                          <a:solidFill>
                            <a:srgbClr val="C00000"/>
                          </a:solidFill>
                          <a:effectLst/>
                          <a:latin typeface="Calibri" panose="020F0502020204030204" pitchFamily="34" charset="0"/>
                        </a:rPr>
                        <a:t>3,240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88003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98843" y="280508"/>
            <a:ext cx="8910536" cy="1323439"/>
          </a:xfrm>
          <a:prstGeom prst="rect">
            <a:avLst/>
          </a:prstGeom>
        </p:spPr>
        <p:txBody>
          <a:bodyPr wrap="square">
            <a:spAutoFit/>
          </a:bodyPr>
          <a:lstStyle/>
          <a:p>
            <a:pPr lvl="0"/>
            <a:r>
              <a:rPr lang="en-US" sz="2000" dirty="0">
                <a:solidFill>
                  <a:prstClr val="black"/>
                </a:solidFill>
                <a:ea typeface="Times New Roman" panose="02020603050405020304" pitchFamily="18" charset="0"/>
                <a:cs typeface="Arial" panose="020B0604020202020204" pitchFamily="34" charset="0"/>
              </a:rPr>
              <a:t>The </a:t>
            </a:r>
            <a:r>
              <a:rPr lang="en-US" sz="2000" dirty="0">
                <a:solidFill>
                  <a:prstClr val="black"/>
                </a:solidFill>
                <a:ea typeface="Times New Roman" panose="02020603050405020304" pitchFamily="18" charset="0"/>
              </a:rPr>
              <a:t>residential exemption has been adopted by only 18 communities within the state of Massachusetts. The table on the left details the communities that have adopted a residential exemption. The majority of these </a:t>
            </a:r>
            <a:r>
              <a:rPr lang="en-US" sz="2000" dirty="0" smtClean="0">
                <a:solidFill>
                  <a:prstClr val="black"/>
                </a:solidFill>
                <a:ea typeface="Times New Roman" panose="02020603050405020304" pitchFamily="18" charset="0"/>
              </a:rPr>
              <a:t>communities have a higher percentage of non-owner </a:t>
            </a:r>
            <a:r>
              <a:rPr lang="en-US" sz="2000" dirty="0">
                <a:solidFill>
                  <a:prstClr val="black"/>
                </a:solidFill>
                <a:ea typeface="Times New Roman" panose="02020603050405020304" pitchFamily="18" charset="0"/>
              </a:rPr>
              <a:t>occupied rental properties and/or vacation homes. </a:t>
            </a:r>
          </a:p>
        </p:txBody>
      </p:sp>
      <p:sp>
        <p:nvSpPr>
          <p:cNvPr id="8" name="Rectangle 7"/>
          <p:cNvSpPr/>
          <p:nvPr/>
        </p:nvSpPr>
        <p:spPr>
          <a:xfrm>
            <a:off x="2898843" y="2409591"/>
            <a:ext cx="9202365" cy="2123658"/>
          </a:xfrm>
          <a:prstGeom prst="rect">
            <a:avLst/>
          </a:prstGeom>
        </p:spPr>
        <p:txBody>
          <a:bodyPr wrap="square">
            <a:spAutoFit/>
          </a:bodyPr>
          <a:lstStyle/>
          <a:p>
            <a:pPr lvl="0" algn="ctr" eaLnBrk="0" fontAlgn="base" hangingPunct="0">
              <a:spcBef>
                <a:spcPct val="0"/>
              </a:spcBef>
              <a:spcAft>
                <a:spcPct val="0"/>
              </a:spcAft>
            </a:pPr>
            <a:r>
              <a:rPr lang="en-US" altLang="en-US" sz="1600" b="1" u="sng" dirty="0">
                <a:solidFill>
                  <a:prstClr val="black"/>
                </a:solidFill>
                <a:latin typeface="Arial" panose="020B0604020202020204" pitchFamily="34" charset="0"/>
                <a:ea typeface="Times New Roman" panose="02020603050405020304" pitchFamily="18" charset="0"/>
              </a:rPr>
              <a:t>Recommendation</a:t>
            </a:r>
          </a:p>
          <a:p>
            <a:pPr lvl="0" algn="ctr" eaLnBrk="0" fontAlgn="base" hangingPunct="0">
              <a:spcBef>
                <a:spcPct val="0"/>
              </a:spcBef>
              <a:spcAft>
                <a:spcPct val="0"/>
              </a:spcAft>
            </a:pPr>
            <a:endParaRPr lang="en-US" altLang="en-US" sz="1600" b="1" u="sng" dirty="0">
              <a:solidFill>
                <a:prstClr val="black"/>
              </a:solidFill>
              <a:latin typeface="Arial" panose="020B0604020202020204" pitchFamily="34" charset="0"/>
              <a:ea typeface="Times New Roman" panose="02020603050405020304" pitchFamily="18" charset="0"/>
            </a:endParaRPr>
          </a:p>
          <a:p>
            <a:pPr lvl="0" algn="just" eaLnBrk="0" fontAlgn="base" hangingPunct="0">
              <a:spcBef>
                <a:spcPct val="0"/>
              </a:spcBef>
              <a:spcAft>
                <a:spcPct val="0"/>
              </a:spcAft>
            </a:pPr>
            <a:r>
              <a:rPr lang="en-US" altLang="en-US" sz="2000" dirty="0">
                <a:solidFill>
                  <a:prstClr val="black"/>
                </a:solidFill>
              </a:rPr>
              <a:t>Granting a residential exemption benefits those communities that have a substantial number of non-owner occupied properties such as rental </a:t>
            </a:r>
            <a:r>
              <a:rPr lang="en-US" altLang="en-US" sz="2000" dirty="0" smtClean="0">
                <a:solidFill>
                  <a:prstClr val="black"/>
                </a:solidFill>
              </a:rPr>
              <a:t>properties, </a:t>
            </a:r>
            <a:r>
              <a:rPr lang="en-US" altLang="en-US" sz="2000" dirty="0">
                <a:solidFill>
                  <a:prstClr val="black"/>
                </a:solidFill>
              </a:rPr>
              <a:t>apartment buildings and vacation homes.  In Stoneham, </a:t>
            </a:r>
            <a:r>
              <a:rPr lang="en-US" altLang="en-US" sz="2000" dirty="0" smtClean="0">
                <a:solidFill>
                  <a:prstClr val="black"/>
                </a:solidFill>
              </a:rPr>
              <a:t>the majority of residential </a:t>
            </a:r>
            <a:r>
              <a:rPr lang="en-US" altLang="en-US" sz="2000" dirty="0">
                <a:solidFill>
                  <a:prstClr val="black"/>
                </a:solidFill>
              </a:rPr>
              <a:t>parcels are the principal residences of the taxpayer, </a:t>
            </a:r>
            <a:r>
              <a:rPr lang="en-US" altLang="en-US" sz="2000" dirty="0" smtClean="0">
                <a:solidFill>
                  <a:prstClr val="black"/>
                </a:solidFill>
              </a:rPr>
              <a:t>so there </a:t>
            </a:r>
            <a:r>
              <a:rPr lang="en-US" altLang="en-US" sz="2000" dirty="0">
                <a:solidFill>
                  <a:prstClr val="black"/>
                </a:solidFill>
              </a:rPr>
              <a:t>is little </a:t>
            </a:r>
            <a:r>
              <a:rPr lang="en-US" altLang="en-US" sz="2000" dirty="0" smtClean="0">
                <a:solidFill>
                  <a:prstClr val="black"/>
                </a:solidFill>
              </a:rPr>
              <a:t>to </a:t>
            </a:r>
            <a:r>
              <a:rPr lang="en-US" altLang="en-US" sz="2000" dirty="0">
                <a:solidFill>
                  <a:prstClr val="black"/>
                </a:solidFill>
              </a:rPr>
              <a:t>no benefit in adopting a residential </a:t>
            </a:r>
            <a:r>
              <a:rPr lang="en-US" altLang="en-US" sz="2000" dirty="0" smtClean="0">
                <a:solidFill>
                  <a:prstClr val="black"/>
                </a:solidFill>
              </a:rPr>
              <a:t>exemption. </a:t>
            </a:r>
            <a:endParaRPr lang="en-US" altLang="en-US" sz="2000" dirty="0">
              <a:solidFill>
                <a:prstClr val="black"/>
              </a:solidFill>
              <a:latin typeface="Arial" panose="020B0604020202020204" pitchFamily="34" charset="0"/>
            </a:endParaRPr>
          </a:p>
        </p:txBody>
      </p:sp>
      <p:sp>
        <p:nvSpPr>
          <p:cNvPr id="9" name="Rectangle 8"/>
          <p:cNvSpPr/>
          <p:nvPr/>
        </p:nvSpPr>
        <p:spPr>
          <a:xfrm>
            <a:off x="123216" y="5271846"/>
            <a:ext cx="12114179" cy="400110"/>
          </a:xfrm>
          <a:prstGeom prst="rect">
            <a:avLst/>
          </a:prstGeom>
        </p:spPr>
        <p:txBody>
          <a:bodyPr wrap="square">
            <a:spAutoFit/>
          </a:bodyPr>
          <a:lstStyle/>
          <a:p>
            <a:pPr lvl="0" algn="ctr" eaLnBrk="0" fontAlgn="base" hangingPunct="0">
              <a:spcBef>
                <a:spcPct val="0"/>
              </a:spcBef>
              <a:spcAft>
                <a:spcPct val="0"/>
              </a:spcAft>
            </a:pPr>
            <a:r>
              <a:rPr lang="en-US" altLang="en-US" sz="2000" b="1" dirty="0">
                <a:solidFill>
                  <a:prstClr val="black"/>
                </a:solidFill>
                <a:ea typeface="Times New Roman" panose="02020603050405020304" pitchFamily="18" charset="0"/>
              </a:rPr>
              <a:t>The Board of Assessors does not recommend a Residential Tax Exemption of any percentage.</a:t>
            </a:r>
            <a:endParaRPr lang="en-US" altLang="en-US" sz="2000" dirty="0">
              <a:solidFill>
                <a:prstClr val="black"/>
              </a:solidFill>
            </a:endParaRPr>
          </a:p>
        </p:txBody>
      </p:sp>
      <p:sp>
        <p:nvSpPr>
          <p:cNvPr id="10" name="Rectangle 9"/>
          <p:cNvSpPr/>
          <p:nvPr/>
        </p:nvSpPr>
        <p:spPr>
          <a:xfrm>
            <a:off x="123216" y="6238779"/>
            <a:ext cx="12023387" cy="369332"/>
          </a:xfrm>
          <a:prstGeom prst="rect">
            <a:avLst/>
          </a:prstGeom>
        </p:spPr>
        <p:txBody>
          <a:bodyPr wrap="square">
            <a:spAutoFit/>
          </a:bodyPr>
          <a:lstStyle/>
          <a:p>
            <a:pPr lvl="0" algn="ctr" eaLnBrk="0" fontAlgn="base" hangingPunct="0">
              <a:spcBef>
                <a:spcPct val="0"/>
              </a:spcBef>
              <a:spcAft>
                <a:spcPct val="0"/>
              </a:spcAft>
            </a:pPr>
            <a:r>
              <a:rPr lang="en-US" altLang="en-US" b="1" dirty="0">
                <a:solidFill>
                  <a:prstClr val="black"/>
                </a:solidFill>
                <a:latin typeface="Arial" panose="020B0604020202020204" pitchFamily="34" charset="0"/>
                <a:ea typeface="Times New Roman" panose="02020603050405020304" pitchFamily="18" charset="0"/>
              </a:rPr>
              <a:t>* </a:t>
            </a:r>
            <a:r>
              <a:rPr lang="en-US" altLang="en-US" sz="1400" b="1" dirty="0">
                <a:solidFill>
                  <a:prstClr val="black"/>
                </a:solidFill>
                <a:latin typeface="Arial" panose="020B0604020202020204" pitchFamily="34" charset="0"/>
                <a:ea typeface="Times New Roman" panose="02020603050405020304" pitchFamily="18" charset="0"/>
              </a:rPr>
              <a:t>Percentage of owner-occupied properties have been estimated using the mailing address of the property’s real estate tax bill.</a:t>
            </a:r>
            <a:endParaRPr lang="en-US" altLang="en-US" sz="1400" dirty="0">
              <a:solidFill>
                <a:prstClr val="black"/>
              </a:solidFill>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93094005"/>
              </p:ext>
            </p:extLst>
          </p:nvPr>
        </p:nvGraphicFramePr>
        <p:xfrm>
          <a:off x="254617" y="385437"/>
          <a:ext cx="2466624" cy="4224348"/>
        </p:xfrm>
        <a:graphic>
          <a:graphicData uri="http://schemas.openxmlformats.org/presentationml/2006/ole">
            <mc:AlternateContent xmlns:mc="http://schemas.openxmlformats.org/markup-compatibility/2006">
              <mc:Choice xmlns:v="urn:schemas-microsoft-com:vml" Requires="v">
                <p:oleObj spid="_x0000_s6209" name="Worksheet" r:id="rId4" imgW="2771689" imgH="5019811" progId="Excel.Sheet.12">
                  <p:embed/>
                </p:oleObj>
              </mc:Choice>
              <mc:Fallback>
                <p:oleObj name="Worksheet" r:id="rId4" imgW="2771689" imgH="5019811" progId="Excel.Sheet.12">
                  <p:embed/>
                  <p:pic>
                    <p:nvPicPr>
                      <p:cNvPr id="0" name=""/>
                      <p:cNvPicPr/>
                      <p:nvPr/>
                    </p:nvPicPr>
                    <p:blipFill>
                      <a:blip r:embed="rId5"/>
                      <a:stretch>
                        <a:fillRect/>
                      </a:stretch>
                    </p:blipFill>
                    <p:spPr>
                      <a:xfrm>
                        <a:off x="254617" y="385437"/>
                        <a:ext cx="2466624" cy="4224348"/>
                      </a:xfrm>
                      <a:prstGeom prst="rect">
                        <a:avLst/>
                      </a:prstGeom>
                    </p:spPr>
                  </p:pic>
                </p:oleObj>
              </mc:Fallback>
            </mc:AlternateContent>
          </a:graphicData>
        </a:graphic>
      </p:graphicFrame>
    </p:spTree>
    <p:extLst>
      <p:ext uri="{BB962C8B-B14F-4D97-AF65-F5344CB8AC3E}">
        <p14:creationId xmlns:p14="http://schemas.microsoft.com/office/powerpoint/2010/main" val="256846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10325"/>
            <a:ext cx="12165765" cy="1508105"/>
          </a:xfrm>
          <a:prstGeom prst="rect">
            <a:avLst/>
          </a:prstGeom>
        </p:spPr>
        <p:txBody>
          <a:bodyPr wrap="square">
            <a:spAutoFit/>
          </a:bodyPr>
          <a:lstStyle/>
          <a:p>
            <a:r>
              <a:rPr lang="en-US" dirty="0" smtClean="0">
                <a:ea typeface="Times New Roman" panose="02020603050405020304" pitchFamily="18" charset="0"/>
                <a:cs typeface="Arial" panose="020B0604020202020204" pitchFamily="34" charset="0"/>
              </a:rPr>
              <a:t>The </a:t>
            </a:r>
            <a:r>
              <a:rPr lang="en-US" dirty="0">
                <a:ea typeface="Times New Roman" panose="02020603050405020304" pitchFamily="18" charset="0"/>
                <a:cs typeface="Arial" panose="020B0604020202020204" pitchFamily="34" charset="0"/>
              </a:rPr>
              <a:t>Select Board may grant a </a:t>
            </a:r>
            <a:r>
              <a:rPr lang="en-US" dirty="0" smtClean="0">
                <a:ea typeface="Times New Roman" panose="02020603050405020304" pitchFamily="18" charset="0"/>
                <a:cs typeface="Arial" panose="020B0604020202020204" pitchFamily="34" charset="0"/>
              </a:rPr>
              <a:t>Small Commercial Exemption of up to </a:t>
            </a:r>
            <a:r>
              <a:rPr lang="en-US" b="1" dirty="0" smtClean="0">
                <a:ea typeface="Times New Roman" panose="02020603050405020304" pitchFamily="18" charset="0"/>
                <a:cs typeface="Arial" panose="020B0604020202020204" pitchFamily="34" charset="0"/>
              </a:rPr>
              <a:t>10%</a:t>
            </a:r>
            <a:r>
              <a:rPr lang="en-US" dirty="0" smtClean="0">
                <a:ea typeface="Times New Roman" panose="02020603050405020304" pitchFamily="18" charset="0"/>
                <a:cs typeface="Arial" panose="020B0604020202020204" pitchFamily="34" charset="0"/>
              </a:rPr>
              <a:t> of the total property valuation to commercial properties (300 class) that have an average annual employment of no more than </a:t>
            </a:r>
            <a:r>
              <a:rPr lang="en-US" b="1" dirty="0" smtClean="0">
                <a:ea typeface="Times New Roman" panose="02020603050405020304" pitchFamily="18" charset="0"/>
                <a:cs typeface="Arial" panose="020B0604020202020204" pitchFamily="34" charset="0"/>
              </a:rPr>
              <a:t>10 people</a:t>
            </a:r>
            <a:r>
              <a:rPr lang="en-US" dirty="0">
                <a:ea typeface="Times New Roman" panose="02020603050405020304" pitchFamily="18" charset="0"/>
                <a:cs typeface="Arial" panose="020B0604020202020204" pitchFamily="34" charset="0"/>
              </a:rPr>
              <a:t> </a:t>
            </a:r>
            <a:r>
              <a:rPr lang="en-US" dirty="0" smtClean="0">
                <a:ea typeface="Times New Roman" panose="02020603050405020304" pitchFamily="18" charset="0"/>
                <a:cs typeface="Arial" panose="020B0604020202020204" pitchFamily="34" charset="0"/>
              </a:rPr>
              <a:t>and an assessed valuation of </a:t>
            </a:r>
            <a:r>
              <a:rPr lang="en-US" b="1" dirty="0" smtClean="0">
                <a:ea typeface="Times New Roman" panose="02020603050405020304" pitchFamily="18" charset="0"/>
                <a:cs typeface="Arial" panose="020B0604020202020204" pitchFamily="34" charset="0"/>
              </a:rPr>
              <a:t>less than $1,000,000.</a:t>
            </a:r>
          </a:p>
          <a:p>
            <a:endParaRPr lang="en-US" sz="1000" b="1" dirty="0">
              <a:ea typeface="Times New Roman" panose="02020603050405020304" pitchFamily="18" charset="0"/>
              <a:cs typeface="Arial" panose="020B0604020202020204" pitchFamily="34" charset="0"/>
            </a:endParaRPr>
          </a:p>
          <a:p>
            <a:r>
              <a:rPr lang="en-US" dirty="0" smtClean="0">
                <a:ea typeface="Times New Roman" panose="02020603050405020304" pitchFamily="18" charset="0"/>
                <a:cs typeface="Arial" panose="020B0604020202020204" pitchFamily="34" charset="0"/>
              </a:rPr>
              <a:t>Every business occupying the parcel must qualify.</a:t>
            </a:r>
          </a:p>
          <a:p>
            <a:endParaRPr lang="en-US" sz="1000" dirty="0">
              <a:ea typeface="Times New Roman" panose="02020603050405020304" pitchFamily="18" charset="0"/>
              <a:cs typeface="Arial" panose="020B0604020202020204" pitchFamily="34" charset="0"/>
            </a:endParaRPr>
          </a:p>
        </p:txBody>
      </p:sp>
      <p:sp>
        <p:nvSpPr>
          <p:cNvPr id="4" name="Rectangle 3"/>
          <p:cNvSpPr/>
          <p:nvPr/>
        </p:nvSpPr>
        <p:spPr>
          <a:xfrm>
            <a:off x="151151" y="4392118"/>
            <a:ext cx="12040849" cy="1846659"/>
          </a:xfrm>
          <a:prstGeom prst="rect">
            <a:avLst/>
          </a:prstGeom>
        </p:spPr>
        <p:txBody>
          <a:bodyPr wrap="square">
            <a:spAutoFit/>
          </a:bodyPr>
          <a:lstStyle/>
          <a:p>
            <a:r>
              <a:rPr lang="en-US" sz="2000" b="1" u="sng" dirty="0" smtClean="0"/>
              <a:t>Impact </a:t>
            </a:r>
            <a:r>
              <a:rPr lang="en-US" sz="2000" b="1" u="sng" dirty="0"/>
              <a:t>Summary and recommendation:  </a:t>
            </a:r>
            <a:r>
              <a:rPr lang="en-US" sz="2000" dirty="0">
                <a:ea typeface="Times New Roman" panose="02020603050405020304" pitchFamily="18" charset="0"/>
                <a:cs typeface="Arial" panose="020B0604020202020204" pitchFamily="34" charset="0"/>
              </a:rPr>
              <a:t>Granting a small commercial exemption will increase the tax rate and will shift the tax burden within the C/I Class, from small commercial properties to larger commercial and </a:t>
            </a:r>
            <a:r>
              <a:rPr lang="en-US" sz="2000" dirty="0" smtClean="0">
                <a:ea typeface="Times New Roman" panose="02020603050405020304" pitchFamily="18" charset="0"/>
                <a:cs typeface="Arial" panose="020B0604020202020204" pitchFamily="34" charset="0"/>
              </a:rPr>
              <a:t>all industrial </a:t>
            </a:r>
            <a:r>
              <a:rPr lang="en-US" sz="2000" dirty="0">
                <a:ea typeface="Times New Roman" panose="02020603050405020304" pitchFamily="18" charset="0"/>
                <a:cs typeface="Arial" panose="020B0604020202020204" pitchFamily="34" charset="0"/>
              </a:rPr>
              <a:t>properties. </a:t>
            </a:r>
            <a:r>
              <a:rPr lang="en-US" sz="2000" dirty="0" smtClean="0">
                <a:ea typeface="Times New Roman" panose="02020603050405020304" pitchFamily="18" charset="0"/>
                <a:cs typeface="Arial" panose="020B0604020202020204" pitchFamily="34" charset="0"/>
              </a:rPr>
              <a:t>The small </a:t>
            </a:r>
            <a:r>
              <a:rPr lang="en-US" sz="2000" dirty="0">
                <a:ea typeface="Times New Roman" panose="02020603050405020304" pitchFamily="18" charset="0"/>
                <a:cs typeface="Arial" panose="020B0604020202020204" pitchFamily="34" charset="0"/>
              </a:rPr>
              <a:t>commercial exemption would not necessarily benefit </a:t>
            </a:r>
            <a:r>
              <a:rPr lang="en-US" sz="2000" dirty="0" smtClean="0">
                <a:ea typeface="Times New Roman" panose="02020603050405020304" pitchFamily="18" charset="0"/>
                <a:cs typeface="Arial" panose="020B0604020202020204" pitchFamily="34" charset="0"/>
              </a:rPr>
              <a:t>tenants because the </a:t>
            </a:r>
            <a:r>
              <a:rPr lang="en-US" sz="2000" dirty="0">
                <a:ea typeface="Times New Roman" panose="02020603050405020304" pitchFamily="18" charset="0"/>
                <a:cs typeface="Arial" panose="020B0604020202020204" pitchFamily="34" charset="0"/>
              </a:rPr>
              <a:t>exemption is granted to the property owner, not the individual </a:t>
            </a:r>
            <a:r>
              <a:rPr lang="en-US" sz="2000" dirty="0" smtClean="0">
                <a:ea typeface="Times New Roman" panose="02020603050405020304" pitchFamily="18" charset="0"/>
                <a:cs typeface="Arial" panose="020B0604020202020204" pitchFamily="34" charset="0"/>
              </a:rPr>
              <a:t>business.</a:t>
            </a:r>
            <a:endParaRPr lang="en-US" sz="2000" b="1" u="sng" dirty="0"/>
          </a:p>
          <a:p>
            <a:endParaRPr lang="en-US" sz="1600" dirty="0" smtClean="0"/>
          </a:p>
          <a:p>
            <a:pPr algn="ctr"/>
            <a:r>
              <a:rPr lang="en-US" b="1" dirty="0" smtClean="0">
                <a:ea typeface="Times New Roman" panose="02020603050405020304" pitchFamily="18" charset="0"/>
              </a:rPr>
              <a:t>The </a:t>
            </a:r>
            <a:r>
              <a:rPr lang="en-US" b="1" dirty="0">
                <a:ea typeface="Times New Roman" panose="02020603050405020304" pitchFamily="18" charset="0"/>
              </a:rPr>
              <a:t>Board of Assessors does not recommend a Small Business Exemption of any percentage.</a:t>
            </a:r>
            <a:endParaRPr lang="en-US" dirty="0">
              <a:effectLst/>
              <a:ea typeface="Times New Roman" panose="02020603050405020304" pitchFamily="18" charset="0"/>
            </a:endParaRPr>
          </a:p>
        </p:txBody>
      </p:sp>
      <p:sp>
        <p:nvSpPr>
          <p:cNvPr id="6" name="Rectangle 5"/>
          <p:cNvSpPr/>
          <p:nvPr/>
        </p:nvSpPr>
        <p:spPr>
          <a:xfrm>
            <a:off x="0" y="0"/>
            <a:ext cx="12192000" cy="584775"/>
          </a:xfrm>
          <a:prstGeom prst="rect">
            <a:avLst/>
          </a:prstGeom>
          <a:solidFill>
            <a:schemeClr val="accent5">
              <a:lumMod val="75000"/>
            </a:schemeClr>
          </a:solidFill>
        </p:spPr>
        <p:txBody>
          <a:bodyPr wrap="square">
            <a:spAutoFit/>
          </a:bodyPr>
          <a:lstStyle/>
          <a:p>
            <a:pPr lvl="0" algn="ctr" eaLnBrk="0" fontAlgn="base" hangingPunct="0">
              <a:spcBef>
                <a:spcPct val="0"/>
              </a:spcBef>
              <a:spcAft>
                <a:spcPct val="0"/>
              </a:spcAft>
            </a:pPr>
            <a:r>
              <a:rPr lang="en-US"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Granting a </a:t>
            </a:r>
            <a:r>
              <a:rPr lang="en-US" alt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rPr>
              <a:t>Small Commercial Exemption</a:t>
            </a:r>
            <a:endParaRPr lang="en-US"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44263964"/>
              </p:ext>
            </p:extLst>
          </p:nvPr>
        </p:nvGraphicFramePr>
        <p:xfrm>
          <a:off x="2263701" y="2372905"/>
          <a:ext cx="6962930" cy="1827440"/>
        </p:xfrm>
        <a:graphic>
          <a:graphicData uri="http://schemas.openxmlformats.org/drawingml/2006/table">
            <a:tbl>
              <a:tblPr/>
              <a:tblGrid>
                <a:gridCol w="2773179"/>
                <a:gridCol w="2494011"/>
                <a:gridCol w="1695740"/>
              </a:tblGrid>
              <a:tr h="61447">
                <a:tc>
                  <a:txBody>
                    <a:bodyPr/>
                    <a:lstStyle/>
                    <a:p>
                      <a:pPr algn="l" fontAlgn="b"/>
                      <a:r>
                        <a:rPr lang="en-US" sz="1000" b="0" i="0" u="none" strike="noStrike" dirty="0">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sng" strike="noStrike" dirty="0">
                          <a:solidFill>
                            <a:srgbClr val="FFFFFF"/>
                          </a:solidFill>
                          <a:effectLst/>
                          <a:latin typeface="Arial" panose="020B0604020202020204" pitchFamily="34" charset="0"/>
                        </a:rPr>
                        <a:t>5% Exempted</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1" i="0" u="sng" strike="noStrike" dirty="0">
                          <a:solidFill>
                            <a:srgbClr val="FFFFFF"/>
                          </a:solidFill>
                          <a:effectLst/>
                          <a:latin typeface="Arial" panose="020B0604020202020204" pitchFamily="34" charset="0"/>
                        </a:rPr>
                        <a:t>10% Exempted</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r>
              <a:tr h="502275">
                <a:tc>
                  <a:txBody>
                    <a:bodyPr/>
                    <a:lstStyle/>
                    <a:p>
                      <a:pPr algn="l" fontAlgn="b"/>
                      <a:r>
                        <a:rPr lang="en-US" sz="1400" b="1" i="0" u="none" strike="noStrike" dirty="0">
                          <a:solidFill>
                            <a:srgbClr val="FFFFFF"/>
                          </a:solidFill>
                          <a:effectLst/>
                          <a:latin typeface="Arial" panose="020B0604020202020204" pitchFamily="34" charset="0"/>
                        </a:rPr>
                        <a:t>  Number of Qualifying </a:t>
                      </a:r>
                      <a:r>
                        <a:rPr lang="en-US" sz="1400" b="1" i="0" u="none" strike="noStrike" dirty="0" smtClean="0">
                          <a:solidFill>
                            <a:srgbClr val="FFFFFF"/>
                          </a:solidFill>
                          <a:effectLst/>
                          <a:latin typeface="Arial" panose="020B0604020202020204" pitchFamily="34" charset="0"/>
                        </a:rPr>
                        <a:t>Parcels</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0" i="0" u="none" strike="noStrike" dirty="0" smtClean="0">
                          <a:solidFill>
                            <a:srgbClr val="000000"/>
                          </a:solidFill>
                          <a:effectLst/>
                          <a:latin typeface="Arial" panose="020B0604020202020204" pitchFamily="34" charset="0"/>
                        </a:rPr>
                        <a:t>55</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Arial" panose="020B0604020202020204" pitchFamily="34" charset="0"/>
                        </a:rPr>
                        <a:t>55</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81">
                <a:tc>
                  <a:txBody>
                    <a:bodyPr/>
                    <a:lstStyle/>
                    <a:p>
                      <a:pPr algn="l" fontAlgn="b"/>
                      <a:r>
                        <a:rPr lang="en-US" sz="1400" b="1" i="0" u="none" strike="noStrike" dirty="0">
                          <a:solidFill>
                            <a:srgbClr val="FFFFFF"/>
                          </a:solidFill>
                          <a:effectLst/>
                          <a:latin typeface="Arial" panose="020B0604020202020204" pitchFamily="34" charset="0"/>
                        </a:rPr>
                        <a:t>  Valuation </a:t>
                      </a:r>
                      <a:r>
                        <a:rPr lang="en-US" sz="1400" b="1" i="0" u="none" strike="noStrike" dirty="0" smtClean="0">
                          <a:solidFill>
                            <a:srgbClr val="FFFFFF"/>
                          </a:solidFill>
                          <a:effectLst/>
                          <a:latin typeface="Arial" panose="020B0604020202020204" pitchFamily="34" charset="0"/>
                        </a:rPr>
                        <a:t>Exempted</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1,464,720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2,929,440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81">
                <a:tc>
                  <a:txBody>
                    <a:bodyPr/>
                    <a:lstStyle/>
                    <a:p>
                      <a:pPr algn="l" fontAlgn="b"/>
                      <a:r>
                        <a:rPr lang="en-US" sz="1400" b="1" i="0" u="none" strike="noStrike" dirty="0">
                          <a:solidFill>
                            <a:srgbClr val="FFFFFF"/>
                          </a:solidFill>
                          <a:effectLst/>
                          <a:latin typeface="Arial" panose="020B0604020202020204" pitchFamily="34" charset="0"/>
                        </a:rPr>
                        <a:t>  Tax Dollars </a:t>
                      </a:r>
                      <a:r>
                        <a:rPr lang="en-US" sz="1400" b="1" i="0" u="none" strike="noStrike" dirty="0" smtClean="0">
                          <a:solidFill>
                            <a:srgbClr val="FFFFFF"/>
                          </a:solidFill>
                          <a:effectLst/>
                          <a:latin typeface="Arial" panose="020B0604020202020204" pitchFamily="34" charset="0"/>
                        </a:rPr>
                        <a:t>Exempted</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28,415.57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56,831.14</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81">
                <a:tc>
                  <a:txBody>
                    <a:bodyPr/>
                    <a:lstStyle/>
                    <a:p>
                      <a:pPr algn="l" fontAlgn="b"/>
                      <a:r>
                        <a:rPr lang="en-US" sz="1400" b="1" i="0" u="none" strike="noStrike" dirty="0">
                          <a:solidFill>
                            <a:srgbClr val="FFFFFF"/>
                          </a:solidFill>
                          <a:effectLst/>
                          <a:latin typeface="Arial" panose="020B0604020202020204" pitchFamily="34" charset="0"/>
                        </a:rPr>
                        <a:t>  Revised CI Tax Rate / </a:t>
                      </a:r>
                      <a:r>
                        <a:rPr lang="en-US" sz="1400" b="1" i="0" u="none" strike="noStrike" dirty="0" smtClean="0">
                          <a:solidFill>
                            <a:srgbClr val="FFFFFF"/>
                          </a:solidFill>
                          <a:effectLst/>
                          <a:latin typeface="Arial" panose="020B0604020202020204" pitchFamily="34" charset="0"/>
                        </a:rPr>
                        <a:t>1000</a:t>
                      </a:r>
                      <a:endParaRPr lang="en-US" sz="1400" b="1" i="0" u="none" strike="noStrike" dirty="0">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r" fontAlgn="b"/>
                      <a:r>
                        <a:rPr lang="en-US" sz="1200" b="0" i="0" u="none" strike="noStrike" dirty="0" smtClean="0">
                          <a:solidFill>
                            <a:srgbClr val="000000"/>
                          </a:solidFill>
                          <a:effectLst/>
                          <a:latin typeface="Arial" panose="020B0604020202020204" pitchFamily="34" charset="0"/>
                        </a:rPr>
                        <a:t>$19.46</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panose="020B0604020202020204" pitchFamily="34" charset="0"/>
                        </a:rPr>
                        <a:t>$19.52</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762">
                <a:tc>
                  <a:txBody>
                    <a:bodyPr/>
                    <a:lstStyle/>
                    <a:p>
                      <a:pPr algn="l" fontAlgn="b"/>
                      <a:r>
                        <a:rPr lang="en-US" sz="1400" b="1" i="0" u="none" strike="noStrike" dirty="0" smtClean="0">
                          <a:solidFill>
                            <a:srgbClr val="FFFFFF"/>
                          </a:solidFill>
                          <a:effectLst/>
                          <a:latin typeface="Arial" panose="020B0604020202020204" pitchFamily="34" charset="0"/>
                        </a:rPr>
                        <a:t>  Increase </a:t>
                      </a:r>
                      <a:r>
                        <a:rPr lang="en-US" sz="1400" b="1" i="0" u="none" strike="noStrike" dirty="0">
                          <a:solidFill>
                            <a:srgbClr val="FFFFFF"/>
                          </a:solidFill>
                          <a:effectLst/>
                          <a:latin typeface="Arial" panose="020B0604020202020204" pitchFamily="34" charset="0"/>
                        </a:rPr>
                        <a:t>in Tax 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r" fontAlgn="b"/>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0.06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Arial" panose="020B0604020202020204" pitchFamily="34" charset="0"/>
                        </a:rPr>
                        <a:t>$0.12 </a:t>
                      </a:r>
                      <a:endParaRPr lang="en-US" sz="12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13205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ENGAGE" val="{&quot;SavedSwatch&quot;:&quot;-16748873|-8341960|-3468525|-2064878|-9539986|Markido&quot;,&quot;Id&quot;:&quot;5bf49c6b3942315b44cf4a3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0FA0FAA1F40A48AFF9B83E7A8535C8" ma:contentTypeVersion="6" ma:contentTypeDescription="Create a new document." ma:contentTypeScope="" ma:versionID="a29564c4913de883a27ffdcfd458aeb5">
  <xsd:schema xmlns:xsd="http://www.w3.org/2001/XMLSchema" xmlns:xs="http://www.w3.org/2001/XMLSchema" xmlns:p="http://schemas.microsoft.com/office/2006/metadata/properties" xmlns:ns2="b348f026-0623-4e77-bd1b-15beed583077" xmlns:ns3="59f4de77-fb23-43c4-8afd-72bf968a030f" targetNamespace="http://schemas.microsoft.com/office/2006/metadata/properties" ma:root="true" ma:fieldsID="474b71ccdbfe1ec76872f436b686490d" ns2:_="" ns3:_="">
    <xsd:import namespace="b348f026-0623-4e77-bd1b-15beed583077"/>
    <xsd:import namespace="59f4de77-fb23-43c4-8afd-72bf968a0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8f026-0623-4e77-bd1b-15beed583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f4de77-fb23-43c4-8afd-72bf968a0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3136EF-76CF-4AC6-AC79-28BBDE5525BB}">
  <ds:schemaRefs>
    <ds:schemaRef ds:uri="http://schemas.microsoft.com/sharepoint/v3/contenttype/forms"/>
  </ds:schemaRefs>
</ds:datastoreItem>
</file>

<file path=customXml/itemProps2.xml><?xml version="1.0" encoding="utf-8"?>
<ds:datastoreItem xmlns:ds="http://schemas.openxmlformats.org/officeDocument/2006/customXml" ds:itemID="{20B384DE-E3D5-4E2F-A2CD-1FA9B41BE3C2}">
  <ds:schemaRefs>
    <ds:schemaRef ds:uri="http://purl.org/dc/terms/"/>
    <ds:schemaRef ds:uri="b348f026-0623-4e77-bd1b-15beed583077"/>
    <ds:schemaRef ds:uri="59f4de77-fb23-43c4-8afd-72bf968a030f"/>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5BD10F47-DD2A-4647-BC9F-B554DB710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8f026-0623-4e77-bd1b-15beed583077"/>
    <ds:schemaRef ds:uri="59f4de77-fb23-43c4-8afd-72bf968a0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1975</Words>
  <Application>Microsoft Office PowerPoint</Application>
  <PresentationFormat>Widescreen</PresentationFormat>
  <Paragraphs>454</Paragraphs>
  <Slides>15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Calibri Light</vt:lpstr>
      <vt:lpstr>Century Gothic</vt:lpstr>
      <vt:lpstr>Comic Sans MS</vt:lpstr>
      <vt:lpstr>Franklin Gothic Book</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2018-05-30T17:22:51Z</dcterms:created>
  <dcterms:modified xsi:type="dcterms:W3CDTF">2024-12-10T23:01:44Z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0x010100500FA0FAA1F40A48AFF9B83E7A8535C8</vt:lpwstr>
  </property>
</Properties>
</file>