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60" r:id="rId4"/>
  </p:sldMasterIdLst>
  <p:notesMasterIdLst>
    <p:notesMasterId r:id="rId19"/>
  </p:notesMasterIdLst>
  <p:handoutMasterIdLst>
    <p:handoutMasterId r:id="rId20"/>
  </p:handoutMasterIdLst>
  <p:sldIdLst>
    <p:sldId id="281" r:id="rId5"/>
    <p:sldId id="283" r:id="rId6"/>
    <p:sldId id="295" r:id="rId7"/>
    <p:sldId id="284" r:id="rId8"/>
    <p:sldId id="290" r:id="rId9"/>
    <p:sldId id="302" r:id="rId10"/>
    <p:sldId id="287" r:id="rId11"/>
    <p:sldId id="291" r:id="rId12"/>
    <p:sldId id="299" r:id="rId13"/>
    <p:sldId id="297" r:id="rId14"/>
    <p:sldId id="305" r:id="rId15"/>
    <p:sldId id="300" r:id="rId16"/>
    <p:sldId id="304" r:id="rId17"/>
    <p:sldId id="308" r:id="rId18"/>
  </p:sldIdLst>
  <p:sldSz cx="12192000" cy="6858000"/>
  <p:notesSz cx="9296400" cy="70104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003300"/>
    <a:srgbClr val="006600"/>
    <a:srgbClr val="005426"/>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82" autoAdjust="0"/>
    <p:restoredTop sz="94660"/>
  </p:normalViewPr>
  <p:slideViewPr>
    <p:cSldViewPr snapToGrid="0">
      <p:cViewPr varScale="1">
        <p:scale>
          <a:sx n="128" d="100"/>
          <a:sy n="128" d="100"/>
        </p:scale>
        <p:origin x="300"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fsvr\users\ckozlowski\1-CHERYL\FY2024\CLASSIFICATION%20%20HEARING\FY24%20AVG%20SINGLE%20FAM%20TAX%20BILLS%20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980898462072405"/>
          <c:y val="0.10170493804553501"/>
          <c:w val="0.58005145224615506"/>
          <c:h val="0.81611890374168339"/>
        </c:manualLayout>
      </c:layout>
      <c:pieChart>
        <c:varyColors val="1"/>
        <c:ser>
          <c:idx val="2"/>
          <c:order val="2"/>
          <c:dPt>
            <c:idx val="0"/>
            <c:bubble3D val="0"/>
            <c:spPr>
              <a:solidFill>
                <a:schemeClr val="accent6"/>
              </a:solidFill>
              <a:ln w="19050">
                <a:solidFill>
                  <a:schemeClr val="lt1"/>
                </a:solidFill>
              </a:ln>
              <a:effectLst/>
            </c:spPr>
          </c:dPt>
          <c:dPt>
            <c:idx val="1"/>
            <c:bubble3D val="0"/>
            <c:spPr>
              <a:solidFill>
                <a:schemeClr val="accent5"/>
              </a:solidFill>
              <a:ln w="19050">
                <a:solidFill>
                  <a:schemeClr val="lt1"/>
                </a:solidFill>
              </a:ln>
              <a:effectLst/>
            </c:spPr>
          </c:dPt>
          <c:dPt>
            <c:idx val="2"/>
            <c:bubble3D val="0"/>
            <c:spPr>
              <a:solidFill>
                <a:schemeClr val="accent4"/>
              </a:solidFill>
              <a:ln w="19050">
                <a:solidFill>
                  <a:schemeClr val="lt1"/>
                </a:solidFill>
              </a:ln>
              <a:effectLst/>
            </c:spPr>
          </c:dPt>
          <c:dPt>
            <c:idx val="3"/>
            <c:bubble3D val="0"/>
            <c:spPr>
              <a:solidFill>
                <a:schemeClr val="accent6">
                  <a:lumMod val="60000"/>
                </a:schemeClr>
              </a:solidFill>
              <a:ln w="19050">
                <a:solidFill>
                  <a:schemeClr val="lt1"/>
                </a:solidFill>
              </a:ln>
              <a:effectLst/>
            </c:spPr>
          </c:dPt>
          <c:dPt>
            <c:idx val="4"/>
            <c:bubble3D val="0"/>
            <c:spPr>
              <a:solidFill>
                <a:schemeClr val="accent5">
                  <a:lumMod val="60000"/>
                </a:schemeClr>
              </a:solidFill>
              <a:ln w="19050">
                <a:solidFill>
                  <a:schemeClr val="lt1"/>
                </a:solidFill>
              </a:ln>
              <a:effectLst/>
            </c:spPr>
          </c:dPt>
          <c:dLbls>
            <c:dLbl>
              <c:idx val="0"/>
              <c:layout>
                <c:manualLayout>
                  <c:x val="-0.25625218886619688"/>
                  <c:y val="-0.26644323569142897"/>
                </c:manualLayout>
              </c:layout>
              <c:tx>
                <c:rich>
                  <a:bodyPr rot="0" spcFirstLastPara="1" vertOverflow="ellipsis" vert="horz" wrap="square" lIns="38100" tIns="19050" rIns="38100" bIns="19050" anchor="ctr" anchorCtr="1">
                    <a:noAutofit/>
                  </a:bodyPr>
                  <a:lstStyle/>
                  <a:p>
                    <a:pPr>
                      <a:defRPr sz="900" b="1" i="0" u="none" strike="noStrike" kern="1200" baseline="0">
                        <a:solidFill>
                          <a:sysClr val="windowText" lastClr="000000">
                            <a:alpha val="99000"/>
                          </a:sysClr>
                        </a:solidFill>
                        <a:latin typeface="+mn-lt"/>
                        <a:ea typeface="+mn-ea"/>
                        <a:cs typeface="+mn-cs"/>
                      </a:defRPr>
                    </a:pPr>
                    <a:fld id="{6701CA63-79D1-4D5B-8178-54D4BADB7B32}" type="CATEGORYNAME">
                      <a:rPr lang="en-US" sz="1400">
                        <a:solidFill>
                          <a:sysClr val="windowText" lastClr="000000">
                            <a:alpha val="99000"/>
                          </a:sysClr>
                        </a:solidFill>
                      </a:rPr>
                      <a:pPr>
                        <a:defRPr b="1">
                          <a:solidFill>
                            <a:sysClr val="windowText" lastClr="000000">
                              <a:alpha val="99000"/>
                            </a:sysClr>
                          </a:solidFill>
                        </a:defRPr>
                      </a:pPr>
                      <a:t>[CATEGORY NAME]</a:t>
                    </a:fld>
                    <a:r>
                      <a:rPr lang="en-US" sz="1400" baseline="0">
                        <a:solidFill>
                          <a:sysClr val="windowText" lastClr="000000">
                            <a:alpha val="99000"/>
                          </a:sysClr>
                        </a:solidFill>
                      </a:rPr>
                      <a:t>
90%</a:t>
                    </a:r>
                  </a:p>
                </c:rich>
              </c:tx>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ysClr val="windowText" lastClr="000000">
                          <a:alpha val="99000"/>
                        </a:sys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2330535701159265"/>
                      <c:h val="0.12098447903214281"/>
                    </c:manualLayout>
                  </c15:layout>
                  <c15:dlblFieldTable/>
                  <c15:showDataLabelsRange val="0"/>
                </c:ext>
              </c:extLst>
            </c:dLbl>
            <c:dLbl>
              <c:idx val="1"/>
              <c:layout>
                <c:manualLayout>
                  <c:x val="-2.0641721437712847E-2"/>
                  <c:y val="9.3423670878349796E-3"/>
                </c:manualLayout>
              </c:layout>
              <c:tx>
                <c:rich>
                  <a:bodyPr/>
                  <a:lstStyle/>
                  <a:p>
                    <a:fld id="{D2FA8E57-A786-47BA-A21C-931E571D2454}" type="CATEGORYNAME">
                      <a:rPr lang="en-US" sz="1400"/>
                      <a:pPr/>
                      <a:t>[CATEGORY NAME]</a:t>
                    </a:fld>
                    <a:r>
                      <a:rPr lang="en-US" sz="1400" baseline="0"/>
                      <a:t>
</a:t>
                    </a:r>
                    <a:fld id="{6609DBF6-564F-4E8C-ABBB-9C6A3095B9A1}" type="PERCENTAGE">
                      <a:rPr lang="en-US" sz="1400" baseline="0"/>
                      <a:pPr/>
                      <a:t>[PERCENTAGE]</a:t>
                    </a:fld>
                    <a:endParaRPr lang="en-US" sz="1400" baseline="0"/>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2"/>
              <c:layout>
                <c:manualLayout>
                  <c:x val="0.13652807334893949"/>
                  <c:y val="0.13939558680868455"/>
                </c:manualLayout>
              </c:layout>
              <c:tx>
                <c:rich>
                  <a:bodyPr/>
                  <a:lstStyle/>
                  <a:p>
                    <a:fld id="{2640CE3F-038C-45A2-85AE-C3A8188475BC}" type="CATEGORYNAME">
                      <a:rPr lang="en-US" sz="1400"/>
                      <a:pPr/>
                      <a:t>[CATEGORY NAME]</a:t>
                    </a:fld>
                    <a:r>
                      <a:rPr lang="en-US" sz="1400" baseline="0"/>
                      <a:t>
7%</a:t>
                    </a: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3"/>
              <c:layout>
                <c:manualLayout>
                  <c:x val="-2.5344352617079922E-2"/>
                  <c:y val="7.4272111334920347E-3"/>
                </c:manualLayout>
              </c:layout>
              <c:tx>
                <c:rich>
                  <a:bodyPr rot="0" spcFirstLastPara="1" vertOverflow="ellipsis" vert="horz" wrap="square" lIns="38100" tIns="19050" rIns="38100" bIns="19050" anchor="ctr" anchorCtr="1">
                    <a:noAutofit/>
                  </a:bodyPr>
                  <a:lstStyle/>
                  <a:p>
                    <a:pPr>
                      <a:defRPr sz="900" b="1" i="0" u="none" strike="noStrike" kern="1200" baseline="0">
                        <a:solidFill>
                          <a:sysClr val="windowText" lastClr="000000"/>
                        </a:solidFill>
                        <a:latin typeface="+mn-lt"/>
                        <a:ea typeface="+mn-ea"/>
                        <a:cs typeface="+mn-cs"/>
                      </a:defRPr>
                    </a:pPr>
                    <a:fld id="{294C0812-6CFD-43D8-9ABA-C92977103E52}" type="CATEGORYNAME">
                      <a:rPr lang="en-US" sz="1400"/>
                      <a:pPr>
                        <a:defRPr b="1">
                          <a:solidFill>
                            <a:sysClr val="windowText" lastClr="000000"/>
                          </a:solidFill>
                        </a:defRPr>
                      </a:pPr>
                      <a:t>[CATEGORY NAME]</a:t>
                    </a:fld>
                    <a:r>
                      <a:rPr lang="en-US" sz="1400" baseline="0"/>
                      <a:t>
</a:t>
                    </a:r>
                    <a:fld id="{0298695A-83DB-4D95-B4D9-61DD05AEFE2E}" type="PERCENTAGE">
                      <a:rPr lang="en-US" sz="1400" baseline="0"/>
                      <a:pPr>
                        <a:defRPr b="1">
                          <a:solidFill>
                            <a:sysClr val="windowText" lastClr="000000"/>
                          </a:solidFill>
                        </a:defRPr>
                      </a:pPr>
                      <a:t>[PERCENTAGE]</a:t>
                    </a:fld>
                    <a:endParaRPr lang="en-US" sz="1400" baseline="0"/>
                  </a:p>
                </c:rich>
              </c:tx>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ysClr val="windowText" lastClr="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9449035812672177"/>
                      <c:h val="0.10310077519379846"/>
                    </c:manualLayout>
                  </c15:layout>
                  <c15:dlblFieldTable/>
                  <c15:showDataLabelsRange val="0"/>
                </c:ext>
              </c:extLst>
            </c:dLbl>
            <c:dLbl>
              <c:idx val="4"/>
              <c:layout>
                <c:manualLayout>
                  <c:x val="0.24145364808464448"/>
                  <c:y val="2.989572274794762E-2"/>
                </c:manualLayout>
              </c:layout>
              <c:tx>
                <c:rich>
                  <a:bodyPr rot="0" spcFirstLastPara="1" vertOverflow="ellipsis" vert="horz" wrap="square" lIns="38100" tIns="19050" rIns="38100" bIns="19050" anchor="ctr" anchorCtr="1">
                    <a:noAutofit/>
                  </a:bodyPr>
                  <a:lstStyle/>
                  <a:p>
                    <a:pPr>
                      <a:defRPr sz="900" b="1" i="0" u="none" strike="noStrike" kern="1200" baseline="0">
                        <a:solidFill>
                          <a:sysClr val="windowText" lastClr="000000"/>
                        </a:solidFill>
                        <a:latin typeface="+mn-lt"/>
                        <a:ea typeface="+mn-ea"/>
                        <a:cs typeface="+mn-cs"/>
                      </a:defRPr>
                    </a:pPr>
                    <a:fld id="{26D0FA08-97EA-4EC0-AB40-FB1A1A5BBB6F}" type="CATEGORYNAME">
                      <a:rPr lang="en-US" sz="1400"/>
                      <a:pPr>
                        <a:defRPr b="1">
                          <a:solidFill>
                            <a:sysClr val="windowText" lastClr="000000"/>
                          </a:solidFill>
                        </a:defRPr>
                      </a:pPr>
                      <a:t>[CATEGORY NAME]</a:t>
                    </a:fld>
                    <a:r>
                      <a:rPr lang="en-US" baseline="0"/>
                      <a:t>
</a:t>
                    </a:r>
                    <a:r>
                      <a:rPr lang="en-US" sz="1400" baseline="0"/>
                      <a:t>2%</a:t>
                    </a:r>
                  </a:p>
                </c:rich>
              </c:tx>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ysClr val="windowText" lastClr="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8167304962366083"/>
                      <c:h val="0.12899220237802914"/>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'Tax Rate Recap'!$A$4:$A$8</c:f>
              <c:strCache>
                <c:ptCount val="5"/>
                <c:pt idx="0">
                  <c:v>Residential</c:v>
                </c:pt>
                <c:pt idx="1">
                  <c:v>Open Space</c:v>
                </c:pt>
                <c:pt idx="2">
                  <c:v>Commercial</c:v>
                </c:pt>
                <c:pt idx="3">
                  <c:v>Industrial</c:v>
                </c:pt>
                <c:pt idx="4">
                  <c:v>Personal Property</c:v>
                </c:pt>
              </c:strCache>
            </c:strRef>
          </c:cat>
          <c:val>
            <c:numRef>
              <c:f>'Tax Rate Recap'!$D$4:$D$8</c:f>
              <c:numCache>
                <c:formatCode>0.0000%</c:formatCode>
                <c:ptCount val="5"/>
                <c:pt idx="0">
                  <c:v>0.82931467097041711</c:v>
                </c:pt>
                <c:pt idx="1">
                  <c:v>0</c:v>
                </c:pt>
                <c:pt idx="2">
                  <c:v>0.1294481258488229</c:v>
                </c:pt>
                <c:pt idx="3">
                  <c:v>1.1768520016454991E-2</c:v>
                </c:pt>
                <c:pt idx="4">
                  <c:v>2.9468683164304975E-2</c:v>
                </c:pt>
              </c:numCache>
            </c:numRef>
          </c:val>
        </c:ser>
        <c:dLbls>
          <c:dLblPos val="bestFit"/>
          <c:showLegendKey val="0"/>
          <c:showVal val="1"/>
          <c:showCatName val="0"/>
          <c:showSerName val="0"/>
          <c:showPercent val="0"/>
          <c:showBubbleSize val="0"/>
          <c:showLeaderLines val="1"/>
        </c:dLbls>
        <c:firstSliceAng val="0"/>
        <c:extLst>
          <c:ext xmlns:c15="http://schemas.microsoft.com/office/drawing/2012/chart" uri="{02D57815-91ED-43cb-92C2-25804820EDAC}">
            <c15:filteredPieSeries>
              <c15:ser>
                <c:idx val="0"/>
                <c:order val="0"/>
                <c:dPt>
                  <c:idx val="0"/>
                  <c:bubble3D val="0"/>
                  <c:spPr>
                    <a:solidFill>
                      <a:schemeClr val="accent6"/>
                    </a:solidFill>
                    <a:ln w="19050">
                      <a:solidFill>
                        <a:schemeClr val="lt1"/>
                      </a:solidFill>
                    </a:ln>
                    <a:effectLst/>
                  </c:spPr>
                </c:dPt>
                <c:dPt>
                  <c:idx val="1"/>
                  <c:bubble3D val="0"/>
                  <c:spPr>
                    <a:solidFill>
                      <a:schemeClr val="accent5"/>
                    </a:solidFill>
                    <a:ln w="19050">
                      <a:solidFill>
                        <a:schemeClr val="lt1"/>
                      </a:solidFill>
                    </a:ln>
                    <a:effectLst/>
                  </c:spPr>
                </c:dPt>
                <c:dPt>
                  <c:idx val="2"/>
                  <c:bubble3D val="0"/>
                  <c:spPr>
                    <a:solidFill>
                      <a:schemeClr val="accent4"/>
                    </a:solidFill>
                    <a:ln w="19050">
                      <a:solidFill>
                        <a:schemeClr val="lt1"/>
                      </a:solidFill>
                    </a:ln>
                    <a:effectLst/>
                  </c:spPr>
                </c:dPt>
                <c:dPt>
                  <c:idx val="3"/>
                  <c:bubble3D val="0"/>
                  <c:spPr>
                    <a:solidFill>
                      <a:schemeClr val="accent6">
                        <a:lumMod val="60000"/>
                      </a:schemeClr>
                    </a:solidFill>
                    <a:ln w="19050">
                      <a:solidFill>
                        <a:schemeClr val="lt1"/>
                      </a:solidFill>
                    </a:ln>
                    <a:effectLst/>
                  </c:spPr>
                </c:dPt>
                <c:dPt>
                  <c:idx val="4"/>
                  <c:bubble3D val="0"/>
                  <c:spPr>
                    <a:solidFill>
                      <a:schemeClr val="accent5">
                        <a:lumMod val="6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'Tax Rate Recap'!$A$4:$A$8</c15:sqref>
                        </c15:formulaRef>
                      </c:ext>
                    </c:extLst>
                    <c:strCache>
                      <c:ptCount val="5"/>
                      <c:pt idx="0">
                        <c:v>Residential</c:v>
                      </c:pt>
                      <c:pt idx="1">
                        <c:v>Open Space</c:v>
                      </c:pt>
                      <c:pt idx="2">
                        <c:v>Commercial</c:v>
                      </c:pt>
                      <c:pt idx="3">
                        <c:v>Industrial</c:v>
                      </c:pt>
                      <c:pt idx="4">
                        <c:v>Personal Property</c:v>
                      </c:pt>
                    </c:strCache>
                  </c:strRef>
                </c:cat>
                <c:val>
                  <c:numRef>
                    <c:extLst>
                      <c:ext uri="{02D57815-91ED-43cb-92C2-25804820EDAC}">
                        <c15:formulaRef>
                          <c15:sqref>'Tax Rate Recap'!$B$4:$B$8</c15:sqref>
                        </c15:formulaRef>
                      </c:ext>
                    </c:extLst>
                    <c:numCache>
                      <c:formatCode>#,##0</c:formatCode>
                      <c:ptCount val="5"/>
                      <c:pt idx="0">
                        <c:v>5134867508</c:v>
                      </c:pt>
                      <c:pt idx="1">
                        <c:v>0</c:v>
                      </c:pt>
                      <c:pt idx="2">
                        <c:v>420878111</c:v>
                      </c:pt>
                      <c:pt idx="3">
                        <c:v>38263300</c:v>
                      </c:pt>
                      <c:pt idx="4">
                        <c:v>95812308</c:v>
                      </c:pt>
                    </c:numCache>
                  </c:numRef>
                </c:val>
              </c15:ser>
            </c15:filteredPieSeries>
            <c15:filteredPieSeries>
              <c15:ser>
                <c:idx val="1"/>
                <c:order val="1"/>
                <c:dPt>
                  <c:idx val="0"/>
                  <c:bubble3D val="0"/>
                  <c:spPr>
                    <a:solidFill>
                      <a:schemeClr val="accent6"/>
                    </a:solidFill>
                    <a:ln w="19050">
                      <a:solidFill>
                        <a:schemeClr val="lt1"/>
                      </a:solidFill>
                    </a:ln>
                    <a:effectLst/>
                  </c:spPr>
                </c:dPt>
                <c:dPt>
                  <c:idx val="1"/>
                  <c:bubble3D val="0"/>
                  <c:spPr>
                    <a:solidFill>
                      <a:schemeClr val="accent5"/>
                    </a:solidFill>
                    <a:ln w="19050">
                      <a:solidFill>
                        <a:schemeClr val="lt1"/>
                      </a:solidFill>
                    </a:ln>
                    <a:effectLst/>
                  </c:spPr>
                </c:dPt>
                <c:dPt>
                  <c:idx val="2"/>
                  <c:bubble3D val="0"/>
                  <c:spPr>
                    <a:solidFill>
                      <a:schemeClr val="accent4"/>
                    </a:solidFill>
                    <a:ln w="19050">
                      <a:solidFill>
                        <a:schemeClr val="lt1"/>
                      </a:solidFill>
                    </a:ln>
                    <a:effectLst/>
                  </c:spPr>
                </c:dPt>
                <c:dPt>
                  <c:idx val="3"/>
                  <c:bubble3D val="0"/>
                  <c:spPr>
                    <a:solidFill>
                      <a:schemeClr val="accent6">
                        <a:lumMod val="60000"/>
                      </a:schemeClr>
                    </a:solidFill>
                    <a:ln w="19050">
                      <a:solidFill>
                        <a:schemeClr val="lt1"/>
                      </a:solidFill>
                    </a:ln>
                    <a:effectLst/>
                  </c:spPr>
                </c:dPt>
                <c:dPt>
                  <c:idx val="4"/>
                  <c:bubble3D val="0"/>
                  <c:spPr>
                    <a:solidFill>
                      <a:schemeClr val="accent5">
                        <a:lumMod val="6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'Tax Rate Recap'!$A$4:$A$8</c15:sqref>
                        </c15:formulaRef>
                      </c:ext>
                    </c:extLst>
                    <c:strCache>
                      <c:ptCount val="5"/>
                      <c:pt idx="0">
                        <c:v>Residential</c:v>
                      </c:pt>
                      <c:pt idx="1">
                        <c:v>Open Space</c:v>
                      </c:pt>
                      <c:pt idx="2">
                        <c:v>Commercial</c:v>
                      </c:pt>
                      <c:pt idx="3">
                        <c:v>Industrial</c:v>
                      </c:pt>
                      <c:pt idx="4">
                        <c:v>Personal Property</c:v>
                      </c:pt>
                    </c:strCache>
                  </c:strRef>
                </c:cat>
                <c:val>
                  <c:numRef>
                    <c:extLst xmlns:c15="http://schemas.microsoft.com/office/drawing/2012/chart">
                      <c:ext xmlns:c15="http://schemas.microsoft.com/office/drawing/2012/chart" uri="{02D57815-91ED-43cb-92C2-25804820EDAC}">
                        <c15:formulaRef>
                          <c15:sqref>'Tax Rate Recap'!$C$4:$C$8</c15:sqref>
                        </c15:formulaRef>
                      </c:ext>
                    </c:extLst>
                    <c:numCache>
                      <c:formatCode>0.0000%</c:formatCode>
                      <c:ptCount val="5"/>
                      <c:pt idx="0">
                        <c:v>0.90246552626880983</c:v>
                      </c:pt>
                      <c:pt idx="1">
                        <c:v>0</c:v>
                      </c:pt>
                      <c:pt idx="2">
                        <c:v>7.3970357627898803E-2</c:v>
                      </c:pt>
                      <c:pt idx="3">
                        <c:v>6.7248685808314239E-3</c:v>
                      </c:pt>
                      <c:pt idx="4">
                        <c:v>1.6839247522459987E-2</c:v>
                      </c:pt>
                    </c:numCache>
                  </c:numRef>
                </c:val>
              </c15:ser>
            </c15:filteredPieSeries>
          </c:ext>
        </c:extLst>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29282" cy="35184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1"/>
            <a:ext cx="4029282" cy="351845"/>
          </a:xfrm>
          <a:prstGeom prst="rect">
            <a:avLst/>
          </a:prstGeom>
        </p:spPr>
        <p:txBody>
          <a:bodyPr vert="horz" lIns="91440" tIns="45720" rIns="91440" bIns="45720" rtlCol="0"/>
          <a:lstStyle>
            <a:lvl1pPr algn="r">
              <a:defRPr sz="1200"/>
            </a:lvl1pPr>
          </a:lstStyle>
          <a:p>
            <a:fld id="{207157AA-BF80-4F5B-AC25-CEE600A2EB3C}" type="datetimeFigureOut">
              <a:rPr lang="en-US" smtClean="0"/>
              <a:t>12/4/2023</a:t>
            </a:fld>
            <a:endParaRPr lang="en-US"/>
          </a:p>
        </p:txBody>
      </p:sp>
      <p:sp>
        <p:nvSpPr>
          <p:cNvPr id="4" name="Footer Placeholder 3"/>
          <p:cNvSpPr>
            <a:spLocks noGrp="1"/>
          </p:cNvSpPr>
          <p:nvPr>
            <p:ph type="ftr" sz="quarter" idx="2"/>
          </p:nvPr>
        </p:nvSpPr>
        <p:spPr>
          <a:xfrm>
            <a:off x="1" y="6658556"/>
            <a:ext cx="4029282" cy="35184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556"/>
            <a:ext cx="4029282" cy="351845"/>
          </a:xfrm>
          <a:prstGeom prst="rect">
            <a:avLst/>
          </a:prstGeom>
        </p:spPr>
        <p:txBody>
          <a:bodyPr vert="horz" lIns="91440" tIns="45720" rIns="91440" bIns="45720" rtlCol="0" anchor="b"/>
          <a:lstStyle>
            <a:lvl1pPr algn="r">
              <a:defRPr sz="1200"/>
            </a:lvl1pPr>
          </a:lstStyle>
          <a:p>
            <a:fld id="{60D67D2B-8B17-4552-885A-9ABC90E665A4}" type="slidenum">
              <a:rPr lang="en-US" smtClean="0"/>
              <a:t>‹#›</a:t>
            </a:fld>
            <a:endParaRPr lang="en-US"/>
          </a:p>
        </p:txBody>
      </p:sp>
    </p:spTree>
    <p:extLst>
      <p:ext uri="{BB962C8B-B14F-4D97-AF65-F5344CB8AC3E}">
        <p14:creationId xmlns:p14="http://schemas.microsoft.com/office/powerpoint/2010/main" val="2339812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29282" cy="35184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265014" y="1"/>
            <a:ext cx="4029282" cy="351845"/>
          </a:xfrm>
          <a:prstGeom prst="rect">
            <a:avLst/>
          </a:prstGeom>
        </p:spPr>
        <p:txBody>
          <a:bodyPr vert="horz" lIns="91440" tIns="45720" rIns="91440" bIns="45720" rtlCol="0"/>
          <a:lstStyle>
            <a:lvl1pPr algn="r">
              <a:defRPr sz="1200"/>
            </a:lvl1pPr>
          </a:lstStyle>
          <a:p>
            <a:fld id="{33DE182C-CE73-4730-9AD1-87578188CE5A}" type="datetimeFigureOut">
              <a:rPr lang="en-US" smtClean="0"/>
              <a:t>12/4/2023</a:t>
            </a:fld>
            <a:endParaRPr lang="en-US" dirty="0"/>
          </a:p>
        </p:txBody>
      </p:sp>
      <p:sp>
        <p:nvSpPr>
          <p:cNvPr id="4" name="Slide Image Placeholder 3"/>
          <p:cNvSpPr>
            <a:spLocks noGrp="1" noRot="1" noChangeAspect="1"/>
          </p:cNvSpPr>
          <p:nvPr>
            <p:ph type="sldImg" idx="2"/>
          </p:nvPr>
        </p:nvSpPr>
        <p:spPr>
          <a:xfrm>
            <a:off x="2544763" y="876300"/>
            <a:ext cx="4206875" cy="23669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30483" y="3373862"/>
            <a:ext cx="7435436" cy="276054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658556"/>
            <a:ext cx="4029282" cy="35184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014" y="6658556"/>
            <a:ext cx="4029282" cy="351845"/>
          </a:xfrm>
          <a:prstGeom prst="rect">
            <a:avLst/>
          </a:prstGeom>
        </p:spPr>
        <p:txBody>
          <a:bodyPr vert="horz" lIns="91440" tIns="45720" rIns="91440" bIns="45720" rtlCol="0" anchor="b"/>
          <a:lstStyle>
            <a:lvl1pPr algn="r">
              <a:defRPr sz="1200"/>
            </a:lvl1pPr>
          </a:lstStyle>
          <a:p>
            <a:fld id="{5028E020-64DA-4494-BEED-507386997394}" type="slidenum">
              <a:rPr lang="en-US" smtClean="0"/>
              <a:t>‹#›</a:t>
            </a:fld>
            <a:endParaRPr lang="en-US" dirty="0"/>
          </a:p>
        </p:txBody>
      </p:sp>
    </p:spTree>
    <p:extLst>
      <p:ext uri="{BB962C8B-B14F-4D97-AF65-F5344CB8AC3E}">
        <p14:creationId xmlns:p14="http://schemas.microsoft.com/office/powerpoint/2010/main" val="610496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28E020-64DA-4494-BEED-507386997394}" type="slidenum">
              <a:rPr lang="en-US" smtClean="0"/>
              <a:t>3</a:t>
            </a:fld>
            <a:endParaRPr lang="en-US" dirty="0"/>
          </a:p>
        </p:txBody>
      </p:sp>
    </p:spTree>
    <p:extLst>
      <p:ext uri="{BB962C8B-B14F-4D97-AF65-F5344CB8AC3E}">
        <p14:creationId xmlns:p14="http://schemas.microsoft.com/office/powerpoint/2010/main" val="4134042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39D54EE-0D73-4FDC-8312-4E21BB23DB24}" type="datetimeFigureOut">
              <a:rPr lang="en-US" smtClean="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0EBF0A-94C9-4A9B-BA1E-C21ADEFDACD6}" type="slidenum">
              <a:rPr lang="en-US" smtClean="0"/>
              <a:t>‹#›</a:t>
            </a:fld>
            <a:endParaRPr lang="en-US" dirty="0"/>
          </a:p>
        </p:txBody>
      </p:sp>
    </p:spTree>
    <p:extLst>
      <p:ext uri="{BB962C8B-B14F-4D97-AF65-F5344CB8AC3E}">
        <p14:creationId xmlns:p14="http://schemas.microsoft.com/office/powerpoint/2010/main" val="30841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9D54EE-0D73-4FDC-8312-4E21BB23DB24}" type="datetimeFigureOut">
              <a:rPr lang="en-US" smtClean="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0EBF0A-94C9-4A9B-BA1E-C21ADEFDACD6}" type="slidenum">
              <a:rPr lang="en-US" smtClean="0"/>
              <a:t>‹#›</a:t>
            </a:fld>
            <a:endParaRPr lang="en-US" dirty="0"/>
          </a:p>
        </p:txBody>
      </p:sp>
    </p:spTree>
    <p:extLst>
      <p:ext uri="{BB962C8B-B14F-4D97-AF65-F5344CB8AC3E}">
        <p14:creationId xmlns:p14="http://schemas.microsoft.com/office/powerpoint/2010/main" val="4148455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9D54EE-0D73-4FDC-8312-4E21BB23DB24}" type="datetimeFigureOut">
              <a:rPr lang="en-US" smtClean="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0EBF0A-94C9-4A9B-BA1E-C21ADEFDACD6}" type="slidenum">
              <a:rPr lang="en-US" smtClean="0"/>
              <a:t>‹#›</a:t>
            </a:fld>
            <a:endParaRPr lang="en-US" dirty="0"/>
          </a:p>
        </p:txBody>
      </p:sp>
    </p:spTree>
    <p:extLst>
      <p:ext uri="{BB962C8B-B14F-4D97-AF65-F5344CB8AC3E}">
        <p14:creationId xmlns:p14="http://schemas.microsoft.com/office/powerpoint/2010/main" val="3001017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37C5E6F3-B619-46C8-AE1B-594461A19AD8}"/>
              </a:ext>
            </a:extLst>
          </p:cNvPr>
          <p:cNvGrpSpPr/>
          <p:nvPr userDrawn="1"/>
        </p:nvGrpSpPr>
        <p:grpSpPr>
          <a:xfrm rot="16200000" flipH="1">
            <a:off x="-2712790" y="2451892"/>
            <a:ext cx="6216650" cy="1935163"/>
            <a:chOff x="2982913" y="-574675"/>
            <a:chExt cx="6216650" cy="1935163"/>
          </a:xfrm>
        </p:grpSpPr>
        <p:sp>
          <p:nvSpPr>
            <p:cNvPr id="14" name="Полилиния: фигура 12">
              <a:extLst>
                <a:ext uri="{FF2B5EF4-FFF2-40B4-BE49-F238E27FC236}">
                  <a16:creationId xmlns:a16="http://schemas.microsoft.com/office/drawing/2014/main" xmlns="" id="{B5C77FF8-475F-4E4A-A011-7231E68F1E93}"/>
                </a:ext>
              </a:extLst>
            </p:cNvPr>
            <p:cNvSpPr/>
            <p:nvPr/>
          </p:nvSpPr>
          <p:spPr>
            <a:xfrm rot="2688700">
              <a:off x="5514975" y="-574675"/>
              <a:ext cx="1157288" cy="1149350"/>
            </a:xfrm>
            <a:custGeom>
              <a:avLst/>
              <a:gdLst>
                <a:gd name="connsiteX0" fmla="*/ 0 w 1157505"/>
                <a:gd name="connsiteY0" fmla="*/ 1149920 h 1149920"/>
                <a:gd name="connsiteX1" fmla="*/ 1157505 w 1157505"/>
                <a:gd name="connsiteY1" fmla="*/ 0 h 1149920"/>
                <a:gd name="connsiteX2" fmla="*/ 1157505 w 1157505"/>
                <a:gd name="connsiteY2" fmla="*/ 1149920 h 1149920"/>
              </a:gdLst>
              <a:ahLst/>
              <a:cxnLst>
                <a:cxn ang="0">
                  <a:pos x="connsiteX0" y="connsiteY0"/>
                </a:cxn>
                <a:cxn ang="0">
                  <a:pos x="connsiteX1" y="connsiteY1"/>
                </a:cxn>
                <a:cxn ang="0">
                  <a:pos x="connsiteX2" y="connsiteY2"/>
                </a:cxn>
              </a:cxnLst>
              <a:rect l="l" t="t" r="r" b="b"/>
              <a:pathLst>
                <a:path w="1157505" h="1149920">
                  <a:moveTo>
                    <a:pt x="0" y="1149920"/>
                  </a:moveTo>
                  <a:lnTo>
                    <a:pt x="1157505" y="0"/>
                  </a:lnTo>
                  <a:lnTo>
                    <a:pt x="1157505" y="1149920"/>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00"/>
            </a:p>
          </p:txBody>
        </p:sp>
        <p:sp>
          <p:nvSpPr>
            <p:cNvPr id="15" name="Полилиния: фигура 17">
              <a:extLst>
                <a:ext uri="{FF2B5EF4-FFF2-40B4-BE49-F238E27FC236}">
                  <a16:creationId xmlns:a16="http://schemas.microsoft.com/office/drawing/2014/main" xmlns="" id="{9FC3FC62-8BD9-4EAA-8A2F-2A17A960114C}"/>
                </a:ext>
              </a:extLst>
            </p:cNvPr>
            <p:cNvSpPr/>
            <p:nvPr/>
          </p:nvSpPr>
          <p:spPr>
            <a:xfrm rot="2688700">
              <a:off x="6907213" y="-128588"/>
              <a:ext cx="1490662" cy="1489076"/>
            </a:xfrm>
            <a:custGeom>
              <a:avLst/>
              <a:gdLst>
                <a:gd name="connsiteX0" fmla="*/ 0 w 1489710"/>
                <a:gd name="connsiteY0" fmla="*/ 616739 h 1489710"/>
                <a:gd name="connsiteX1" fmla="*/ 620807 w 1489710"/>
                <a:gd name="connsiteY1" fmla="*/ 0 h 1489710"/>
                <a:gd name="connsiteX2" fmla="*/ 1489710 w 1489710"/>
                <a:gd name="connsiteY2" fmla="*/ 0 h 1489710"/>
                <a:gd name="connsiteX3" fmla="*/ 1489710 w 1489710"/>
                <a:gd name="connsiteY3" fmla="*/ 1489710 h 1489710"/>
                <a:gd name="connsiteX4" fmla="*/ 0 w 1489710"/>
                <a:gd name="connsiteY4" fmla="*/ 148971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710" h="1489710">
                  <a:moveTo>
                    <a:pt x="0" y="616739"/>
                  </a:moveTo>
                  <a:lnTo>
                    <a:pt x="620807" y="0"/>
                  </a:lnTo>
                  <a:lnTo>
                    <a:pt x="1489710" y="0"/>
                  </a:lnTo>
                  <a:lnTo>
                    <a:pt x="1489710" y="1489710"/>
                  </a:lnTo>
                  <a:lnTo>
                    <a:pt x="0" y="1489710"/>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00"/>
            </a:p>
          </p:txBody>
        </p:sp>
        <p:sp>
          <p:nvSpPr>
            <p:cNvPr id="16" name="Полилиния: фигура 15">
              <a:extLst>
                <a:ext uri="{FF2B5EF4-FFF2-40B4-BE49-F238E27FC236}">
                  <a16:creationId xmlns:a16="http://schemas.microsoft.com/office/drawing/2014/main" xmlns="" id="{9E3EBD67-563D-4494-BE38-1DEB36803863}"/>
                </a:ext>
              </a:extLst>
            </p:cNvPr>
            <p:cNvSpPr/>
            <p:nvPr/>
          </p:nvSpPr>
          <p:spPr>
            <a:xfrm rot="2688700">
              <a:off x="3794125" y="-128588"/>
              <a:ext cx="1490663" cy="1489076"/>
            </a:xfrm>
            <a:custGeom>
              <a:avLst/>
              <a:gdLst>
                <a:gd name="connsiteX0" fmla="*/ 0 w 1489710"/>
                <a:gd name="connsiteY0" fmla="*/ 616740 h 1489710"/>
                <a:gd name="connsiteX1" fmla="*/ 620808 w 1489710"/>
                <a:gd name="connsiteY1" fmla="*/ 0 h 1489710"/>
                <a:gd name="connsiteX2" fmla="*/ 1489710 w 1489710"/>
                <a:gd name="connsiteY2" fmla="*/ 0 h 1489710"/>
                <a:gd name="connsiteX3" fmla="*/ 1489710 w 1489710"/>
                <a:gd name="connsiteY3" fmla="*/ 1489710 h 1489710"/>
                <a:gd name="connsiteX4" fmla="*/ 0 w 1489710"/>
                <a:gd name="connsiteY4" fmla="*/ 148971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710" h="1489710">
                  <a:moveTo>
                    <a:pt x="0" y="616740"/>
                  </a:moveTo>
                  <a:lnTo>
                    <a:pt x="620808" y="0"/>
                  </a:lnTo>
                  <a:lnTo>
                    <a:pt x="1489710" y="0"/>
                  </a:lnTo>
                  <a:lnTo>
                    <a:pt x="1489710" y="1489710"/>
                  </a:lnTo>
                  <a:lnTo>
                    <a:pt x="0" y="1489710"/>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00"/>
            </a:p>
          </p:txBody>
        </p:sp>
        <p:sp>
          <p:nvSpPr>
            <p:cNvPr id="17" name="Полилиния: фигура 10">
              <a:extLst>
                <a:ext uri="{FF2B5EF4-FFF2-40B4-BE49-F238E27FC236}">
                  <a16:creationId xmlns:a16="http://schemas.microsoft.com/office/drawing/2014/main" xmlns="" id="{9BECCB38-14EC-4A7A-B7E4-DD3E7000A171}"/>
                </a:ext>
              </a:extLst>
            </p:cNvPr>
            <p:cNvSpPr/>
            <p:nvPr/>
          </p:nvSpPr>
          <p:spPr>
            <a:xfrm rot="2688700">
              <a:off x="2982913" y="-320675"/>
              <a:ext cx="646112" cy="641350"/>
            </a:xfrm>
            <a:custGeom>
              <a:avLst/>
              <a:gdLst>
                <a:gd name="connsiteX0" fmla="*/ 0 w 646332"/>
                <a:gd name="connsiteY0" fmla="*/ 642097 h 642097"/>
                <a:gd name="connsiteX1" fmla="*/ 646332 w 646332"/>
                <a:gd name="connsiteY1" fmla="*/ 0 h 642097"/>
                <a:gd name="connsiteX2" fmla="*/ 646332 w 646332"/>
                <a:gd name="connsiteY2" fmla="*/ 642097 h 642097"/>
              </a:gdLst>
              <a:ahLst/>
              <a:cxnLst>
                <a:cxn ang="0">
                  <a:pos x="connsiteX0" y="connsiteY0"/>
                </a:cxn>
                <a:cxn ang="0">
                  <a:pos x="connsiteX1" y="connsiteY1"/>
                </a:cxn>
                <a:cxn ang="0">
                  <a:pos x="connsiteX2" y="connsiteY2"/>
                </a:cxn>
              </a:cxnLst>
              <a:rect l="l" t="t" r="r" b="b"/>
              <a:pathLst>
                <a:path w="646332" h="642097">
                  <a:moveTo>
                    <a:pt x="0" y="642097"/>
                  </a:moveTo>
                  <a:lnTo>
                    <a:pt x="646332" y="0"/>
                  </a:lnTo>
                  <a:lnTo>
                    <a:pt x="646332" y="642097"/>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00"/>
            </a:p>
          </p:txBody>
        </p:sp>
        <p:sp>
          <p:nvSpPr>
            <p:cNvPr id="18" name="Полилиния: фигура 13">
              <a:extLst>
                <a:ext uri="{FF2B5EF4-FFF2-40B4-BE49-F238E27FC236}">
                  <a16:creationId xmlns:a16="http://schemas.microsoft.com/office/drawing/2014/main" xmlns="" id="{FA86295C-C0CB-4273-95C7-3369C09C7E70}"/>
                </a:ext>
              </a:extLst>
            </p:cNvPr>
            <p:cNvSpPr/>
            <p:nvPr/>
          </p:nvSpPr>
          <p:spPr>
            <a:xfrm rot="2688700">
              <a:off x="8551863" y="-320675"/>
              <a:ext cx="647700" cy="641350"/>
            </a:xfrm>
            <a:custGeom>
              <a:avLst/>
              <a:gdLst>
                <a:gd name="connsiteX0" fmla="*/ 0 w 646332"/>
                <a:gd name="connsiteY0" fmla="*/ 642097 h 642097"/>
                <a:gd name="connsiteX1" fmla="*/ 646332 w 646332"/>
                <a:gd name="connsiteY1" fmla="*/ 0 h 642097"/>
                <a:gd name="connsiteX2" fmla="*/ 646332 w 646332"/>
                <a:gd name="connsiteY2" fmla="*/ 642097 h 642097"/>
              </a:gdLst>
              <a:ahLst/>
              <a:cxnLst>
                <a:cxn ang="0">
                  <a:pos x="connsiteX0" y="connsiteY0"/>
                </a:cxn>
                <a:cxn ang="0">
                  <a:pos x="connsiteX1" y="connsiteY1"/>
                </a:cxn>
                <a:cxn ang="0">
                  <a:pos x="connsiteX2" y="connsiteY2"/>
                </a:cxn>
              </a:cxnLst>
              <a:rect l="l" t="t" r="r" b="b"/>
              <a:pathLst>
                <a:path w="646332" h="642097">
                  <a:moveTo>
                    <a:pt x="0" y="642097"/>
                  </a:moveTo>
                  <a:lnTo>
                    <a:pt x="646332" y="0"/>
                  </a:lnTo>
                  <a:lnTo>
                    <a:pt x="646332" y="642097"/>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00"/>
            </a:p>
          </p:txBody>
        </p:sp>
      </p:grpSp>
      <p:sp>
        <p:nvSpPr>
          <p:cNvPr id="8" name="Прямоугольник 50">
            <a:extLst>
              <a:ext uri="{FF2B5EF4-FFF2-40B4-BE49-F238E27FC236}">
                <a16:creationId xmlns:a16="http://schemas.microsoft.com/office/drawing/2014/main" xmlns="" id="{37341355-6548-4CD4-A48D-BB12405E01AB}"/>
              </a:ext>
            </a:extLst>
          </p:cNvPr>
          <p:cNvSpPr/>
          <p:nvPr userDrawn="1"/>
        </p:nvSpPr>
        <p:spPr>
          <a:xfrm>
            <a:off x="6163056" y="-9542"/>
            <a:ext cx="6028944" cy="686754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2" name="Title 1">
            <a:extLst>
              <a:ext uri="{FF2B5EF4-FFF2-40B4-BE49-F238E27FC236}">
                <a16:creationId xmlns:a16="http://schemas.microsoft.com/office/drawing/2014/main" xmlns="" id="{F958A5C9-3404-4900-9DD0-2F90F4758405}"/>
              </a:ext>
            </a:extLst>
          </p:cNvPr>
          <p:cNvSpPr>
            <a:spLocks noGrp="1"/>
          </p:cNvSpPr>
          <p:nvPr>
            <p:ph type="ctrTitle" hasCustomPrompt="1"/>
          </p:nvPr>
        </p:nvSpPr>
        <p:spPr>
          <a:xfrm>
            <a:off x="6615073" y="418009"/>
            <a:ext cx="5124910" cy="2387600"/>
          </a:xfrm>
        </p:spPr>
        <p:txBody>
          <a:bodyPr anchor="t">
            <a:normAutofit/>
          </a:bodyPr>
          <a:lstStyle>
            <a:lvl1pPr algn="ctr">
              <a:defRPr lang="en-US" sz="2400" kern="1200" dirty="0">
                <a:solidFill>
                  <a:srgbClr val="D24726"/>
                </a:solidFill>
                <a:latin typeface="Century Gothic" panose="020B0502020202020204" pitchFamily="34" charset="0"/>
                <a:ea typeface="+mn-ea"/>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xmlns="" id="{0FE3A026-2492-415D-B018-73251D30C560}"/>
              </a:ext>
            </a:extLst>
          </p:cNvPr>
          <p:cNvSpPr>
            <a:spLocks noGrp="1"/>
          </p:cNvSpPr>
          <p:nvPr>
            <p:ph type="subTitle" idx="1"/>
          </p:nvPr>
        </p:nvSpPr>
        <p:spPr>
          <a:xfrm>
            <a:off x="1005320" y="2964285"/>
            <a:ext cx="4474746" cy="963002"/>
          </a:xfrm>
        </p:spPr>
        <p:txBody>
          <a:bodyPr>
            <a:normAutofit/>
          </a:bodyPr>
          <a:lstStyle>
            <a:lvl1pPr marL="0" indent="0" algn="ctr">
              <a:buNone/>
              <a:defRPr lang="en-US" sz="1700" kern="1200" dirty="0">
                <a:solidFill>
                  <a:schemeClr val="bg1"/>
                </a:solidFill>
                <a:latin typeface="Century Gothic" panose="020B0502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Rectangle 9">
            <a:extLst>
              <a:ext uri="{FF2B5EF4-FFF2-40B4-BE49-F238E27FC236}">
                <a16:creationId xmlns:a16="http://schemas.microsoft.com/office/drawing/2014/main" xmlns="" id="{33709820-6146-43BF-9EDE-4DC19D710A9C}"/>
              </a:ext>
            </a:extLst>
          </p:cNvPr>
          <p:cNvSpPr/>
          <p:nvPr userDrawn="1"/>
        </p:nvSpPr>
        <p:spPr>
          <a:xfrm>
            <a:off x="1005319" y="2921185"/>
            <a:ext cx="4474746" cy="100610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Text Placeholder 11">
            <a:extLst>
              <a:ext uri="{FF2B5EF4-FFF2-40B4-BE49-F238E27FC236}">
                <a16:creationId xmlns:a16="http://schemas.microsoft.com/office/drawing/2014/main" xmlns="" id="{6A1F2B5C-7CC8-4166-8811-E3FC8C02B498}"/>
              </a:ext>
            </a:extLst>
          </p:cNvPr>
          <p:cNvSpPr>
            <a:spLocks noGrp="1"/>
          </p:cNvSpPr>
          <p:nvPr>
            <p:ph type="body" sz="quarter" idx="10"/>
          </p:nvPr>
        </p:nvSpPr>
        <p:spPr>
          <a:xfrm>
            <a:off x="1005319" y="1089395"/>
            <a:ext cx="4474746" cy="1716214"/>
          </a:xfrm>
        </p:spPr>
        <p:txBody>
          <a:bodyPr anchor="b">
            <a:normAutofit/>
          </a:bodyPr>
          <a:lstStyle>
            <a:lvl1pPr marL="0" indent="0">
              <a:buNone/>
              <a:defRPr lang="en-US" sz="1700" kern="1200" dirty="0">
                <a:solidFill>
                  <a:schemeClr val="bg1"/>
                </a:solidFill>
                <a:latin typeface="Century Gothic" panose="020B0502020202020204" pitchFamily="34" charset="0"/>
                <a:ea typeface="+mn-ea"/>
                <a:cs typeface="Arial" panose="020B0604020202020204" pitchFamily="34" charset="0"/>
              </a:defRPr>
            </a:lvl1pPr>
          </a:lstStyle>
          <a:p>
            <a:pPr lvl="0"/>
            <a:r>
              <a:rPr lang="en-US" dirty="0"/>
              <a:t>Edit Master text</a:t>
            </a:r>
          </a:p>
        </p:txBody>
      </p:sp>
      <p:sp>
        <p:nvSpPr>
          <p:cNvPr id="19" name="Text Placeholder 11">
            <a:extLst>
              <a:ext uri="{FF2B5EF4-FFF2-40B4-BE49-F238E27FC236}">
                <a16:creationId xmlns:a16="http://schemas.microsoft.com/office/drawing/2014/main" xmlns="" id="{DEB84C57-015B-4F32-A9F8-92B8BD70EA39}"/>
              </a:ext>
            </a:extLst>
          </p:cNvPr>
          <p:cNvSpPr>
            <a:spLocks noGrp="1"/>
          </p:cNvSpPr>
          <p:nvPr>
            <p:ph type="body" sz="quarter" idx="11"/>
          </p:nvPr>
        </p:nvSpPr>
        <p:spPr>
          <a:xfrm>
            <a:off x="1005319" y="4042863"/>
            <a:ext cx="4474746" cy="1716214"/>
          </a:xfrm>
        </p:spPr>
        <p:txBody>
          <a:bodyPr>
            <a:normAutofit/>
          </a:bodyPr>
          <a:lstStyle>
            <a:lvl1pPr marL="0" indent="0">
              <a:buNone/>
              <a:defRPr lang="en-US" sz="1700" kern="1200" dirty="0">
                <a:solidFill>
                  <a:schemeClr val="bg1"/>
                </a:solidFill>
                <a:latin typeface="Century Gothic" panose="020B0502020202020204" pitchFamily="34" charset="0"/>
                <a:ea typeface="+mn-ea"/>
                <a:cs typeface="Arial" panose="020B0604020202020204" pitchFamily="34" charset="0"/>
              </a:defRPr>
            </a:lvl1pPr>
          </a:lstStyle>
          <a:p>
            <a:pPr lvl="0"/>
            <a:r>
              <a:rPr lang="en-US" dirty="0"/>
              <a:t>Edit Master text</a:t>
            </a:r>
          </a:p>
        </p:txBody>
      </p:sp>
    </p:spTree>
    <p:extLst>
      <p:ext uri="{BB962C8B-B14F-4D97-AF65-F5344CB8AC3E}">
        <p14:creationId xmlns:p14="http://schemas.microsoft.com/office/powerpoint/2010/main" val="279813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1000"/>
                                        <p:tgtEl>
                                          <p:spTgt spid="1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left)">
                                      <p:cBhvr>
                                        <p:cTn id="16" dur="1000"/>
                                        <p:tgtEl>
                                          <p:spTgt spid="3">
                                            <p:txEl>
                                              <p:pRg st="0" end="0"/>
                                            </p:txEl>
                                          </p:spTgt>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wipe(left)">
                                      <p:cBhvr>
                                        <p:cTn id="20" dur="1000"/>
                                        <p:tgtEl>
                                          <p:spTgt spid="12">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
                                            <p:txEl>
                                              <p:pRg st="0" end="0"/>
                                            </p:txEl>
                                          </p:spTgt>
                                        </p:tgtEl>
                                        <p:attrNameLst>
                                          <p:attrName>style.visibility</p:attrName>
                                        </p:attrNameLst>
                                      </p:cBhvr>
                                      <p:to>
                                        <p:strVal val="visible"/>
                                      </p:to>
                                    </p:set>
                                    <p:animEffect transition="in" filter="wipe(left)">
                                      <p:cBhvr>
                                        <p:cTn id="23" dur="10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1000"/>
                        <p:tgtEl>
                          <p:spTgt spid="3"/>
                        </p:tgtEl>
                      </p:cBhvr>
                    </p:animEffect>
                  </p:childTnLst>
                </p:cTn>
              </p:par>
            </p:tnLst>
          </p:tmpl>
        </p:tmplLst>
      </p:bldP>
      <p:bldP spid="10" grpId="0" animBg="1"/>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1000"/>
                        <p:tgtEl>
                          <p:spTgt spid="12"/>
                        </p:tgtEl>
                      </p:cBhvr>
                    </p:animEffect>
                  </p:childTnLst>
                </p:cTn>
              </p:par>
            </p:tnLst>
          </p:tmpl>
        </p:tmplLst>
      </p:bldP>
      <p:bldP spid="19" grpId="0" build="p">
        <p:tmplLst>
          <p:tmpl lvl="1">
            <p:tnLst>
              <p:par>
                <p:cTn presetID="22" presetClass="entr" presetSubtype="8"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1000"/>
                        <p:tgtEl>
                          <p:spTgt spid="19"/>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55E373FE-062D-4F04-8E42-50A91678E6AE}"/>
              </a:ext>
            </a:extLst>
          </p:cNvPr>
          <p:cNvSpPr/>
          <p:nvPr userDrawn="1"/>
        </p:nvSpPr>
        <p:spPr>
          <a:xfrm>
            <a:off x="0" y="0"/>
            <a:ext cx="12192000" cy="182562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15" name="Group 14">
            <a:extLst>
              <a:ext uri="{FF2B5EF4-FFF2-40B4-BE49-F238E27FC236}">
                <a16:creationId xmlns:a16="http://schemas.microsoft.com/office/drawing/2014/main" xmlns="" id="{394ED4EF-058A-4499-A8C7-69909D11F7DB}"/>
              </a:ext>
            </a:extLst>
          </p:cNvPr>
          <p:cNvGrpSpPr/>
          <p:nvPr userDrawn="1"/>
        </p:nvGrpSpPr>
        <p:grpSpPr>
          <a:xfrm flipH="1">
            <a:off x="2987675" y="-580735"/>
            <a:ext cx="6216650" cy="1935163"/>
            <a:chOff x="2982913" y="-574675"/>
            <a:chExt cx="6216650" cy="1935163"/>
          </a:xfrm>
        </p:grpSpPr>
        <p:sp>
          <p:nvSpPr>
            <p:cNvPr id="16" name="Полилиния: фигура 12">
              <a:extLst>
                <a:ext uri="{FF2B5EF4-FFF2-40B4-BE49-F238E27FC236}">
                  <a16:creationId xmlns:a16="http://schemas.microsoft.com/office/drawing/2014/main" xmlns="" id="{22F590E2-5600-4D15-9219-799BF4457ED8}"/>
                </a:ext>
              </a:extLst>
            </p:cNvPr>
            <p:cNvSpPr/>
            <p:nvPr/>
          </p:nvSpPr>
          <p:spPr>
            <a:xfrm rot="2688700">
              <a:off x="5514975" y="-574675"/>
              <a:ext cx="1157288" cy="1149350"/>
            </a:xfrm>
            <a:custGeom>
              <a:avLst/>
              <a:gdLst>
                <a:gd name="connsiteX0" fmla="*/ 0 w 1157505"/>
                <a:gd name="connsiteY0" fmla="*/ 1149920 h 1149920"/>
                <a:gd name="connsiteX1" fmla="*/ 1157505 w 1157505"/>
                <a:gd name="connsiteY1" fmla="*/ 0 h 1149920"/>
                <a:gd name="connsiteX2" fmla="*/ 1157505 w 1157505"/>
                <a:gd name="connsiteY2" fmla="*/ 1149920 h 1149920"/>
              </a:gdLst>
              <a:ahLst/>
              <a:cxnLst>
                <a:cxn ang="0">
                  <a:pos x="connsiteX0" y="connsiteY0"/>
                </a:cxn>
                <a:cxn ang="0">
                  <a:pos x="connsiteX1" y="connsiteY1"/>
                </a:cxn>
                <a:cxn ang="0">
                  <a:pos x="connsiteX2" y="connsiteY2"/>
                </a:cxn>
              </a:cxnLst>
              <a:rect l="l" t="t" r="r" b="b"/>
              <a:pathLst>
                <a:path w="1157505" h="1149920">
                  <a:moveTo>
                    <a:pt x="0" y="1149920"/>
                  </a:moveTo>
                  <a:lnTo>
                    <a:pt x="1157505" y="0"/>
                  </a:lnTo>
                  <a:lnTo>
                    <a:pt x="1157505" y="1149920"/>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7" name="Полилиния: фигура 17">
              <a:extLst>
                <a:ext uri="{FF2B5EF4-FFF2-40B4-BE49-F238E27FC236}">
                  <a16:creationId xmlns:a16="http://schemas.microsoft.com/office/drawing/2014/main" xmlns="" id="{C7C61BAA-D5A6-4CD2-916D-D39799A108B2}"/>
                </a:ext>
              </a:extLst>
            </p:cNvPr>
            <p:cNvSpPr/>
            <p:nvPr/>
          </p:nvSpPr>
          <p:spPr>
            <a:xfrm rot="2688700">
              <a:off x="6907213" y="-128588"/>
              <a:ext cx="1490662" cy="1489076"/>
            </a:xfrm>
            <a:custGeom>
              <a:avLst/>
              <a:gdLst>
                <a:gd name="connsiteX0" fmla="*/ 0 w 1489710"/>
                <a:gd name="connsiteY0" fmla="*/ 616739 h 1489710"/>
                <a:gd name="connsiteX1" fmla="*/ 620807 w 1489710"/>
                <a:gd name="connsiteY1" fmla="*/ 0 h 1489710"/>
                <a:gd name="connsiteX2" fmla="*/ 1489710 w 1489710"/>
                <a:gd name="connsiteY2" fmla="*/ 0 h 1489710"/>
                <a:gd name="connsiteX3" fmla="*/ 1489710 w 1489710"/>
                <a:gd name="connsiteY3" fmla="*/ 1489710 h 1489710"/>
                <a:gd name="connsiteX4" fmla="*/ 0 w 1489710"/>
                <a:gd name="connsiteY4" fmla="*/ 148971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710" h="1489710">
                  <a:moveTo>
                    <a:pt x="0" y="616739"/>
                  </a:moveTo>
                  <a:lnTo>
                    <a:pt x="620807" y="0"/>
                  </a:lnTo>
                  <a:lnTo>
                    <a:pt x="1489710" y="0"/>
                  </a:lnTo>
                  <a:lnTo>
                    <a:pt x="1489710" y="1489710"/>
                  </a:lnTo>
                  <a:lnTo>
                    <a:pt x="0" y="1489710"/>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8" name="Полилиния: фигура 15">
              <a:extLst>
                <a:ext uri="{FF2B5EF4-FFF2-40B4-BE49-F238E27FC236}">
                  <a16:creationId xmlns:a16="http://schemas.microsoft.com/office/drawing/2014/main" xmlns="" id="{EDCDF9A2-F24A-47A6-A70E-E979287ECE4B}"/>
                </a:ext>
              </a:extLst>
            </p:cNvPr>
            <p:cNvSpPr/>
            <p:nvPr/>
          </p:nvSpPr>
          <p:spPr>
            <a:xfrm rot="2688700">
              <a:off x="3794125" y="-128588"/>
              <a:ext cx="1490663" cy="1489076"/>
            </a:xfrm>
            <a:custGeom>
              <a:avLst/>
              <a:gdLst>
                <a:gd name="connsiteX0" fmla="*/ 0 w 1489710"/>
                <a:gd name="connsiteY0" fmla="*/ 616740 h 1489710"/>
                <a:gd name="connsiteX1" fmla="*/ 620808 w 1489710"/>
                <a:gd name="connsiteY1" fmla="*/ 0 h 1489710"/>
                <a:gd name="connsiteX2" fmla="*/ 1489710 w 1489710"/>
                <a:gd name="connsiteY2" fmla="*/ 0 h 1489710"/>
                <a:gd name="connsiteX3" fmla="*/ 1489710 w 1489710"/>
                <a:gd name="connsiteY3" fmla="*/ 1489710 h 1489710"/>
                <a:gd name="connsiteX4" fmla="*/ 0 w 1489710"/>
                <a:gd name="connsiteY4" fmla="*/ 148971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710" h="1489710">
                  <a:moveTo>
                    <a:pt x="0" y="616740"/>
                  </a:moveTo>
                  <a:lnTo>
                    <a:pt x="620808" y="0"/>
                  </a:lnTo>
                  <a:lnTo>
                    <a:pt x="1489710" y="0"/>
                  </a:lnTo>
                  <a:lnTo>
                    <a:pt x="1489710" y="1489710"/>
                  </a:lnTo>
                  <a:lnTo>
                    <a:pt x="0" y="1489710"/>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9" name="Полилиния: фигура 10">
              <a:extLst>
                <a:ext uri="{FF2B5EF4-FFF2-40B4-BE49-F238E27FC236}">
                  <a16:creationId xmlns:a16="http://schemas.microsoft.com/office/drawing/2014/main" xmlns="" id="{6A149CB9-E9F6-4973-BB43-02862976487A}"/>
                </a:ext>
              </a:extLst>
            </p:cNvPr>
            <p:cNvSpPr/>
            <p:nvPr/>
          </p:nvSpPr>
          <p:spPr>
            <a:xfrm rot="2688700">
              <a:off x="2982913" y="-320675"/>
              <a:ext cx="646112" cy="641350"/>
            </a:xfrm>
            <a:custGeom>
              <a:avLst/>
              <a:gdLst>
                <a:gd name="connsiteX0" fmla="*/ 0 w 646332"/>
                <a:gd name="connsiteY0" fmla="*/ 642097 h 642097"/>
                <a:gd name="connsiteX1" fmla="*/ 646332 w 646332"/>
                <a:gd name="connsiteY1" fmla="*/ 0 h 642097"/>
                <a:gd name="connsiteX2" fmla="*/ 646332 w 646332"/>
                <a:gd name="connsiteY2" fmla="*/ 642097 h 642097"/>
              </a:gdLst>
              <a:ahLst/>
              <a:cxnLst>
                <a:cxn ang="0">
                  <a:pos x="connsiteX0" y="connsiteY0"/>
                </a:cxn>
                <a:cxn ang="0">
                  <a:pos x="connsiteX1" y="connsiteY1"/>
                </a:cxn>
                <a:cxn ang="0">
                  <a:pos x="connsiteX2" y="connsiteY2"/>
                </a:cxn>
              </a:cxnLst>
              <a:rect l="l" t="t" r="r" b="b"/>
              <a:pathLst>
                <a:path w="646332" h="642097">
                  <a:moveTo>
                    <a:pt x="0" y="642097"/>
                  </a:moveTo>
                  <a:lnTo>
                    <a:pt x="646332" y="0"/>
                  </a:lnTo>
                  <a:lnTo>
                    <a:pt x="646332" y="642097"/>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0" name="Полилиния: фигура 13">
              <a:extLst>
                <a:ext uri="{FF2B5EF4-FFF2-40B4-BE49-F238E27FC236}">
                  <a16:creationId xmlns:a16="http://schemas.microsoft.com/office/drawing/2014/main" xmlns="" id="{47668842-28F9-4DD9-B5EB-BFC4077406EB}"/>
                </a:ext>
              </a:extLst>
            </p:cNvPr>
            <p:cNvSpPr/>
            <p:nvPr/>
          </p:nvSpPr>
          <p:spPr>
            <a:xfrm rot="2688700">
              <a:off x="8551863" y="-320675"/>
              <a:ext cx="647700" cy="641350"/>
            </a:xfrm>
            <a:custGeom>
              <a:avLst/>
              <a:gdLst>
                <a:gd name="connsiteX0" fmla="*/ 0 w 646332"/>
                <a:gd name="connsiteY0" fmla="*/ 642097 h 642097"/>
                <a:gd name="connsiteX1" fmla="*/ 646332 w 646332"/>
                <a:gd name="connsiteY1" fmla="*/ 0 h 642097"/>
                <a:gd name="connsiteX2" fmla="*/ 646332 w 646332"/>
                <a:gd name="connsiteY2" fmla="*/ 642097 h 642097"/>
              </a:gdLst>
              <a:ahLst/>
              <a:cxnLst>
                <a:cxn ang="0">
                  <a:pos x="connsiteX0" y="connsiteY0"/>
                </a:cxn>
                <a:cxn ang="0">
                  <a:pos x="connsiteX1" y="connsiteY1"/>
                </a:cxn>
                <a:cxn ang="0">
                  <a:pos x="connsiteX2" y="connsiteY2"/>
                </a:cxn>
              </a:cxnLst>
              <a:rect l="l" t="t" r="r" b="b"/>
              <a:pathLst>
                <a:path w="646332" h="642097">
                  <a:moveTo>
                    <a:pt x="0" y="642097"/>
                  </a:moveTo>
                  <a:lnTo>
                    <a:pt x="646332" y="0"/>
                  </a:lnTo>
                  <a:lnTo>
                    <a:pt x="646332" y="642097"/>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sp>
        <p:nvSpPr>
          <p:cNvPr id="21" name="Title 1">
            <a:extLst>
              <a:ext uri="{FF2B5EF4-FFF2-40B4-BE49-F238E27FC236}">
                <a16:creationId xmlns:a16="http://schemas.microsoft.com/office/drawing/2014/main" xmlns="" id="{DF10AABB-E8F4-4E2E-9A5B-A11E6695C515}"/>
              </a:ext>
            </a:extLst>
          </p:cNvPr>
          <p:cNvSpPr>
            <a:spLocks noGrp="1"/>
          </p:cNvSpPr>
          <p:nvPr>
            <p:ph type="title" hasCustomPrompt="1"/>
          </p:nvPr>
        </p:nvSpPr>
        <p:spPr>
          <a:xfrm>
            <a:off x="508275" y="226300"/>
            <a:ext cx="11188589" cy="1404714"/>
          </a:xfrm>
        </p:spPr>
        <p:txBody>
          <a:bodyPr anchor="b">
            <a:normAutofit/>
          </a:bodyPr>
          <a:lstStyle>
            <a:lvl1pPr>
              <a:defRPr lang="en-US" sz="4400" kern="1200" dirty="0">
                <a:solidFill>
                  <a:schemeClr val="bg1"/>
                </a:solidFill>
                <a:latin typeface="Century Gothic" panose="020B0502020202020204" pitchFamily="34" charset="0"/>
                <a:ea typeface="+mn-ea"/>
                <a:cs typeface="+mn-cs"/>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286CE512-9FAF-49A2-B445-9C789B0C4C33}"/>
              </a:ext>
            </a:extLst>
          </p:cNvPr>
          <p:cNvSpPr>
            <a:spLocks noGrp="1"/>
          </p:cNvSpPr>
          <p:nvPr>
            <p:ph idx="1"/>
          </p:nvPr>
        </p:nvSpPr>
        <p:spPr>
          <a:xfrm>
            <a:off x="508275" y="2041347"/>
            <a:ext cx="11188589" cy="4135616"/>
          </a:xfrm>
        </p:spPr>
        <p:txBody>
          <a:bodyPr/>
          <a:lstStyle>
            <a:lvl1pPr marL="228600" indent="-228600">
              <a:buClr>
                <a:schemeClr val="accent1"/>
              </a:buClr>
              <a:buFont typeface="Wingdings" panose="05000000000000000000" pitchFamily="2" charset="2"/>
              <a:buChar char="§"/>
              <a:defRPr/>
            </a:lvl1pPr>
            <a:lvl2pPr marL="685800" indent="-228600">
              <a:buClr>
                <a:schemeClr val="accent1"/>
              </a:buClr>
              <a:buFont typeface="Wingdings" panose="05000000000000000000" pitchFamily="2" charset="2"/>
              <a:buChar char="§"/>
              <a:defRPr/>
            </a:lvl2pPr>
            <a:lvl3pPr marL="1143000" indent="-228600">
              <a:buClr>
                <a:schemeClr val="accent1"/>
              </a:buClr>
              <a:buFont typeface="Wingdings" panose="05000000000000000000" pitchFamily="2" charset="2"/>
              <a:buChar char="§"/>
              <a:defRPr/>
            </a:lvl3pPr>
            <a:lvl4pPr marL="1600200" indent="-228600">
              <a:buClr>
                <a:schemeClr val="accent1"/>
              </a:buClr>
              <a:buFont typeface="Wingdings" panose="05000000000000000000" pitchFamily="2" charset="2"/>
              <a:buChar char="§"/>
              <a:defRPr/>
            </a:lvl4pPr>
            <a:lvl5pPr marL="2057400" indent="-228600">
              <a:buClr>
                <a:schemeClr val="accent1"/>
              </a:buClr>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Date Placeholder 21">
            <a:extLst>
              <a:ext uri="{FF2B5EF4-FFF2-40B4-BE49-F238E27FC236}">
                <a16:creationId xmlns:a16="http://schemas.microsoft.com/office/drawing/2014/main" xmlns="" id="{D3FC0685-4D60-4734-B09F-372FD83F32E9}"/>
              </a:ext>
            </a:extLst>
          </p:cNvPr>
          <p:cNvSpPr>
            <a:spLocks noGrp="1"/>
          </p:cNvSpPr>
          <p:nvPr>
            <p:ph type="dt" sz="half" idx="10"/>
          </p:nvPr>
        </p:nvSpPr>
        <p:spPr>
          <a:xfrm>
            <a:off x="508275" y="6356350"/>
            <a:ext cx="3073125" cy="365125"/>
          </a:xfrm>
        </p:spPr>
        <p:txBody>
          <a:bodyPr/>
          <a:lstStyle/>
          <a:p>
            <a:fld id="{739D54EE-0D73-4FDC-8312-4E21BB23DB24}" type="datetimeFigureOut">
              <a:rPr lang="en-US" smtClean="0"/>
              <a:t>12/4/2023</a:t>
            </a:fld>
            <a:endParaRPr lang="en-US" dirty="0"/>
          </a:p>
        </p:txBody>
      </p:sp>
      <p:sp>
        <p:nvSpPr>
          <p:cNvPr id="23" name="Footer Placeholder 22">
            <a:extLst>
              <a:ext uri="{FF2B5EF4-FFF2-40B4-BE49-F238E27FC236}">
                <a16:creationId xmlns:a16="http://schemas.microsoft.com/office/drawing/2014/main" xmlns="" id="{6625F6F7-8499-4E34-896D-9E1681AAC360}"/>
              </a:ext>
            </a:extLst>
          </p:cNvPr>
          <p:cNvSpPr>
            <a:spLocks noGrp="1"/>
          </p:cNvSpPr>
          <p:nvPr>
            <p:ph type="ftr" sz="quarter" idx="11"/>
          </p:nvPr>
        </p:nvSpPr>
        <p:spPr/>
        <p:txBody>
          <a:bodyPr/>
          <a:lstStyle/>
          <a:p>
            <a:endParaRPr lang="en-US" dirty="0"/>
          </a:p>
        </p:txBody>
      </p:sp>
      <p:sp>
        <p:nvSpPr>
          <p:cNvPr id="24" name="Slide Number Placeholder 23">
            <a:extLst>
              <a:ext uri="{FF2B5EF4-FFF2-40B4-BE49-F238E27FC236}">
                <a16:creationId xmlns:a16="http://schemas.microsoft.com/office/drawing/2014/main" xmlns="" id="{5E994F3B-479F-42F3-AE36-C259EE6F86BA}"/>
              </a:ext>
            </a:extLst>
          </p:cNvPr>
          <p:cNvSpPr>
            <a:spLocks noGrp="1"/>
          </p:cNvSpPr>
          <p:nvPr>
            <p:ph type="sldNum" sz="quarter" idx="12"/>
          </p:nvPr>
        </p:nvSpPr>
        <p:spPr>
          <a:xfrm>
            <a:off x="8610600" y="6356350"/>
            <a:ext cx="3086264" cy="365125"/>
          </a:xfrm>
        </p:spPr>
        <p:txBody>
          <a:bodyPr/>
          <a:lstStyle/>
          <a:p>
            <a:fld id="{360EBF0A-94C9-4A9B-BA1E-C21ADEFDACD6}" type="slidenum">
              <a:rPr lang="en-US" smtClean="0"/>
              <a:t>‹#›</a:t>
            </a:fld>
            <a:endParaRPr lang="en-US" dirty="0"/>
          </a:p>
        </p:txBody>
      </p:sp>
    </p:spTree>
    <p:extLst>
      <p:ext uri="{BB962C8B-B14F-4D97-AF65-F5344CB8AC3E}">
        <p14:creationId xmlns:p14="http://schemas.microsoft.com/office/powerpoint/2010/main" val="3033543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9D54EE-0D73-4FDC-8312-4E21BB23DB24}" type="datetimeFigureOut">
              <a:rPr lang="en-US" smtClean="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0EBF0A-94C9-4A9B-BA1E-C21ADEFDACD6}" type="slidenum">
              <a:rPr lang="en-US" smtClean="0"/>
              <a:t>‹#›</a:t>
            </a:fld>
            <a:endParaRPr lang="en-US" dirty="0"/>
          </a:p>
        </p:txBody>
      </p:sp>
      <p:sp>
        <p:nvSpPr>
          <p:cNvPr id="7" name="Rectangle 6">
            <a:extLst>
              <a:ext uri="{FF2B5EF4-FFF2-40B4-BE49-F238E27FC236}">
                <a16:creationId xmlns:a16="http://schemas.microsoft.com/office/drawing/2014/main" xmlns="" id="{55E373FE-062D-4F04-8E42-50A91678E6AE}"/>
              </a:ext>
            </a:extLst>
          </p:cNvPr>
          <p:cNvSpPr/>
          <p:nvPr userDrawn="1"/>
        </p:nvSpPr>
        <p:spPr>
          <a:xfrm>
            <a:off x="0" y="0"/>
            <a:ext cx="12192000" cy="182562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8" name="Group 7">
            <a:extLst>
              <a:ext uri="{FF2B5EF4-FFF2-40B4-BE49-F238E27FC236}">
                <a16:creationId xmlns:a16="http://schemas.microsoft.com/office/drawing/2014/main" xmlns="" id="{394ED4EF-058A-4499-A8C7-69909D11F7DB}"/>
              </a:ext>
            </a:extLst>
          </p:cNvPr>
          <p:cNvGrpSpPr/>
          <p:nvPr userDrawn="1"/>
        </p:nvGrpSpPr>
        <p:grpSpPr>
          <a:xfrm flipH="1">
            <a:off x="2987675" y="-580735"/>
            <a:ext cx="6216650" cy="1935163"/>
            <a:chOff x="2982913" y="-574675"/>
            <a:chExt cx="6216650" cy="1935163"/>
          </a:xfrm>
        </p:grpSpPr>
        <p:sp>
          <p:nvSpPr>
            <p:cNvPr id="9" name="Полилиния: фигура 12">
              <a:extLst>
                <a:ext uri="{FF2B5EF4-FFF2-40B4-BE49-F238E27FC236}">
                  <a16:creationId xmlns:a16="http://schemas.microsoft.com/office/drawing/2014/main" xmlns="" id="{22F590E2-5600-4D15-9219-799BF4457ED8}"/>
                </a:ext>
              </a:extLst>
            </p:cNvPr>
            <p:cNvSpPr/>
            <p:nvPr/>
          </p:nvSpPr>
          <p:spPr>
            <a:xfrm rot="2688700">
              <a:off x="5514975" y="-574675"/>
              <a:ext cx="1157288" cy="1149350"/>
            </a:xfrm>
            <a:custGeom>
              <a:avLst/>
              <a:gdLst>
                <a:gd name="connsiteX0" fmla="*/ 0 w 1157505"/>
                <a:gd name="connsiteY0" fmla="*/ 1149920 h 1149920"/>
                <a:gd name="connsiteX1" fmla="*/ 1157505 w 1157505"/>
                <a:gd name="connsiteY1" fmla="*/ 0 h 1149920"/>
                <a:gd name="connsiteX2" fmla="*/ 1157505 w 1157505"/>
                <a:gd name="connsiteY2" fmla="*/ 1149920 h 1149920"/>
              </a:gdLst>
              <a:ahLst/>
              <a:cxnLst>
                <a:cxn ang="0">
                  <a:pos x="connsiteX0" y="connsiteY0"/>
                </a:cxn>
                <a:cxn ang="0">
                  <a:pos x="connsiteX1" y="connsiteY1"/>
                </a:cxn>
                <a:cxn ang="0">
                  <a:pos x="connsiteX2" y="connsiteY2"/>
                </a:cxn>
              </a:cxnLst>
              <a:rect l="l" t="t" r="r" b="b"/>
              <a:pathLst>
                <a:path w="1157505" h="1149920">
                  <a:moveTo>
                    <a:pt x="0" y="1149920"/>
                  </a:moveTo>
                  <a:lnTo>
                    <a:pt x="1157505" y="0"/>
                  </a:lnTo>
                  <a:lnTo>
                    <a:pt x="1157505" y="1149920"/>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0" name="Полилиния: фигура 17">
              <a:extLst>
                <a:ext uri="{FF2B5EF4-FFF2-40B4-BE49-F238E27FC236}">
                  <a16:creationId xmlns:a16="http://schemas.microsoft.com/office/drawing/2014/main" xmlns="" id="{C7C61BAA-D5A6-4CD2-916D-D39799A108B2}"/>
                </a:ext>
              </a:extLst>
            </p:cNvPr>
            <p:cNvSpPr/>
            <p:nvPr/>
          </p:nvSpPr>
          <p:spPr>
            <a:xfrm rot="2688700">
              <a:off x="6907213" y="-128588"/>
              <a:ext cx="1490662" cy="1489076"/>
            </a:xfrm>
            <a:custGeom>
              <a:avLst/>
              <a:gdLst>
                <a:gd name="connsiteX0" fmla="*/ 0 w 1489710"/>
                <a:gd name="connsiteY0" fmla="*/ 616739 h 1489710"/>
                <a:gd name="connsiteX1" fmla="*/ 620807 w 1489710"/>
                <a:gd name="connsiteY1" fmla="*/ 0 h 1489710"/>
                <a:gd name="connsiteX2" fmla="*/ 1489710 w 1489710"/>
                <a:gd name="connsiteY2" fmla="*/ 0 h 1489710"/>
                <a:gd name="connsiteX3" fmla="*/ 1489710 w 1489710"/>
                <a:gd name="connsiteY3" fmla="*/ 1489710 h 1489710"/>
                <a:gd name="connsiteX4" fmla="*/ 0 w 1489710"/>
                <a:gd name="connsiteY4" fmla="*/ 148971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710" h="1489710">
                  <a:moveTo>
                    <a:pt x="0" y="616739"/>
                  </a:moveTo>
                  <a:lnTo>
                    <a:pt x="620807" y="0"/>
                  </a:lnTo>
                  <a:lnTo>
                    <a:pt x="1489710" y="0"/>
                  </a:lnTo>
                  <a:lnTo>
                    <a:pt x="1489710" y="1489710"/>
                  </a:lnTo>
                  <a:lnTo>
                    <a:pt x="0" y="1489710"/>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1" name="Полилиния: фигура 15">
              <a:extLst>
                <a:ext uri="{FF2B5EF4-FFF2-40B4-BE49-F238E27FC236}">
                  <a16:creationId xmlns:a16="http://schemas.microsoft.com/office/drawing/2014/main" xmlns="" id="{EDCDF9A2-F24A-47A6-A70E-E979287ECE4B}"/>
                </a:ext>
              </a:extLst>
            </p:cNvPr>
            <p:cNvSpPr/>
            <p:nvPr/>
          </p:nvSpPr>
          <p:spPr>
            <a:xfrm rot="2688700">
              <a:off x="3794125" y="-128588"/>
              <a:ext cx="1490663" cy="1489076"/>
            </a:xfrm>
            <a:custGeom>
              <a:avLst/>
              <a:gdLst>
                <a:gd name="connsiteX0" fmla="*/ 0 w 1489710"/>
                <a:gd name="connsiteY0" fmla="*/ 616740 h 1489710"/>
                <a:gd name="connsiteX1" fmla="*/ 620808 w 1489710"/>
                <a:gd name="connsiteY1" fmla="*/ 0 h 1489710"/>
                <a:gd name="connsiteX2" fmla="*/ 1489710 w 1489710"/>
                <a:gd name="connsiteY2" fmla="*/ 0 h 1489710"/>
                <a:gd name="connsiteX3" fmla="*/ 1489710 w 1489710"/>
                <a:gd name="connsiteY3" fmla="*/ 1489710 h 1489710"/>
                <a:gd name="connsiteX4" fmla="*/ 0 w 1489710"/>
                <a:gd name="connsiteY4" fmla="*/ 148971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710" h="1489710">
                  <a:moveTo>
                    <a:pt x="0" y="616740"/>
                  </a:moveTo>
                  <a:lnTo>
                    <a:pt x="620808" y="0"/>
                  </a:lnTo>
                  <a:lnTo>
                    <a:pt x="1489710" y="0"/>
                  </a:lnTo>
                  <a:lnTo>
                    <a:pt x="1489710" y="1489710"/>
                  </a:lnTo>
                  <a:lnTo>
                    <a:pt x="0" y="1489710"/>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2" name="Полилиния: фигура 10">
              <a:extLst>
                <a:ext uri="{FF2B5EF4-FFF2-40B4-BE49-F238E27FC236}">
                  <a16:creationId xmlns:a16="http://schemas.microsoft.com/office/drawing/2014/main" xmlns="" id="{6A149CB9-E9F6-4973-BB43-02862976487A}"/>
                </a:ext>
              </a:extLst>
            </p:cNvPr>
            <p:cNvSpPr/>
            <p:nvPr/>
          </p:nvSpPr>
          <p:spPr>
            <a:xfrm rot="2688700">
              <a:off x="2982913" y="-320675"/>
              <a:ext cx="646112" cy="641350"/>
            </a:xfrm>
            <a:custGeom>
              <a:avLst/>
              <a:gdLst>
                <a:gd name="connsiteX0" fmla="*/ 0 w 646332"/>
                <a:gd name="connsiteY0" fmla="*/ 642097 h 642097"/>
                <a:gd name="connsiteX1" fmla="*/ 646332 w 646332"/>
                <a:gd name="connsiteY1" fmla="*/ 0 h 642097"/>
                <a:gd name="connsiteX2" fmla="*/ 646332 w 646332"/>
                <a:gd name="connsiteY2" fmla="*/ 642097 h 642097"/>
              </a:gdLst>
              <a:ahLst/>
              <a:cxnLst>
                <a:cxn ang="0">
                  <a:pos x="connsiteX0" y="connsiteY0"/>
                </a:cxn>
                <a:cxn ang="0">
                  <a:pos x="connsiteX1" y="connsiteY1"/>
                </a:cxn>
                <a:cxn ang="0">
                  <a:pos x="connsiteX2" y="connsiteY2"/>
                </a:cxn>
              </a:cxnLst>
              <a:rect l="l" t="t" r="r" b="b"/>
              <a:pathLst>
                <a:path w="646332" h="642097">
                  <a:moveTo>
                    <a:pt x="0" y="642097"/>
                  </a:moveTo>
                  <a:lnTo>
                    <a:pt x="646332" y="0"/>
                  </a:lnTo>
                  <a:lnTo>
                    <a:pt x="646332" y="642097"/>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 name="Полилиния: фигура 13">
              <a:extLst>
                <a:ext uri="{FF2B5EF4-FFF2-40B4-BE49-F238E27FC236}">
                  <a16:creationId xmlns:a16="http://schemas.microsoft.com/office/drawing/2014/main" xmlns="" id="{47668842-28F9-4DD9-B5EB-BFC4077406EB}"/>
                </a:ext>
              </a:extLst>
            </p:cNvPr>
            <p:cNvSpPr/>
            <p:nvPr/>
          </p:nvSpPr>
          <p:spPr>
            <a:xfrm rot="2688700">
              <a:off x="8551863" y="-320675"/>
              <a:ext cx="647700" cy="641350"/>
            </a:xfrm>
            <a:custGeom>
              <a:avLst/>
              <a:gdLst>
                <a:gd name="connsiteX0" fmla="*/ 0 w 646332"/>
                <a:gd name="connsiteY0" fmla="*/ 642097 h 642097"/>
                <a:gd name="connsiteX1" fmla="*/ 646332 w 646332"/>
                <a:gd name="connsiteY1" fmla="*/ 0 h 642097"/>
                <a:gd name="connsiteX2" fmla="*/ 646332 w 646332"/>
                <a:gd name="connsiteY2" fmla="*/ 642097 h 642097"/>
              </a:gdLst>
              <a:ahLst/>
              <a:cxnLst>
                <a:cxn ang="0">
                  <a:pos x="connsiteX0" y="connsiteY0"/>
                </a:cxn>
                <a:cxn ang="0">
                  <a:pos x="connsiteX1" y="connsiteY1"/>
                </a:cxn>
                <a:cxn ang="0">
                  <a:pos x="connsiteX2" y="connsiteY2"/>
                </a:cxn>
              </a:cxnLst>
              <a:rect l="l" t="t" r="r" b="b"/>
              <a:pathLst>
                <a:path w="646332" h="642097">
                  <a:moveTo>
                    <a:pt x="0" y="642097"/>
                  </a:moveTo>
                  <a:lnTo>
                    <a:pt x="646332" y="0"/>
                  </a:lnTo>
                  <a:lnTo>
                    <a:pt x="646332" y="642097"/>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spTree>
    <p:extLst>
      <p:ext uri="{BB962C8B-B14F-4D97-AF65-F5344CB8AC3E}">
        <p14:creationId xmlns:p14="http://schemas.microsoft.com/office/powerpoint/2010/main" val="4225270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9D54EE-0D73-4FDC-8312-4E21BB23DB24}" type="datetimeFigureOut">
              <a:rPr lang="en-US" smtClean="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0EBF0A-94C9-4A9B-BA1E-C21ADEFDACD6}" type="slidenum">
              <a:rPr lang="en-US" smtClean="0"/>
              <a:t>‹#›</a:t>
            </a:fld>
            <a:endParaRPr lang="en-US" dirty="0"/>
          </a:p>
        </p:txBody>
      </p:sp>
    </p:spTree>
    <p:extLst>
      <p:ext uri="{BB962C8B-B14F-4D97-AF65-F5344CB8AC3E}">
        <p14:creationId xmlns:p14="http://schemas.microsoft.com/office/powerpoint/2010/main" val="1096159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39D54EE-0D73-4FDC-8312-4E21BB23DB24}" type="datetimeFigureOut">
              <a:rPr lang="en-US" smtClean="0"/>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0EBF0A-94C9-4A9B-BA1E-C21ADEFDACD6}" type="slidenum">
              <a:rPr lang="en-US" smtClean="0"/>
              <a:t>‹#›</a:t>
            </a:fld>
            <a:endParaRPr lang="en-US" dirty="0"/>
          </a:p>
        </p:txBody>
      </p:sp>
    </p:spTree>
    <p:extLst>
      <p:ext uri="{BB962C8B-B14F-4D97-AF65-F5344CB8AC3E}">
        <p14:creationId xmlns:p14="http://schemas.microsoft.com/office/powerpoint/2010/main" val="3681918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39D54EE-0D73-4FDC-8312-4E21BB23DB24}" type="datetimeFigureOut">
              <a:rPr lang="en-US" smtClean="0"/>
              <a:t>12/4/2023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60EBF0A-94C9-4A9B-BA1E-C21ADEFDACD6}" type="slidenum">
              <a:rPr lang="en-US" smtClean="0"/>
              <a:t>‹#›</a:t>
            </a:fld>
            <a:endParaRPr lang="en-US" dirty="0"/>
          </a:p>
        </p:txBody>
      </p:sp>
    </p:spTree>
    <p:extLst>
      <p:ext uri="{BB962C8B-B14F-4D97-AF65-F5344CB8AC3E}">
        <p14:creationId xmlns:p14="http://schemas.microsoft.com/office/powerpoint/2010/main" val="2840831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6" name="Rectangle 5">
            <a:extLst>
              <a:ext uri="{FF2B5EF4-FFF2-40B4-BE49-F238E27FC236}">
                <a16:creationId xmlns:a16="http://schemas.microsoft.com/office/drawing/2014/main" xmlns="" id="{EF894423-F1D8-4448-BE4E-C66A70FF440C}"/>
              </a:ext>
            </a:extLst>
          </p:cNvPr>
          <p:cNvSpPr/>
          <p:nvPr userDrawn="1"/>
        </p:nvSpPr>
        <p:spPr>
          <a:xfrm>
            <a:off x="0" y="0"/>
            <a:ext cx="910600" cy="68588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7" name="Group 6">
            <a:extLst>
              <a:ext uri="{FF2B5EF4-FFF2-40B4-BE49-F238E27FC236}">
                <a16:creationId xmlns:a16="http://schemas.microsoft.com/office/drawing/2014/main" xmlns="" id="{C6FD5A2C-B40C-41B6-8486-0060E7D0B499}"/>
              </a:ext>
            </a:extLst>
          </p:cNvPr>
          <p:cNvGrpSpPr/>
          <p:nvPr userDrawn="1"/>
        </p:nvGrpSpPr>
        <p:grpSpPr>
          <a:xfrm>
            <a:off x="288531" y="0"/>
            <a:ext cx="11375568" cy="6857999"/>
            <a:chOff x="408216" y="-849"/>
            <a:chExt cx="11375568" cy="6857999"/>
          </a:xfrm>
        </p:grpSpPr>
        <p:pic>
          <p:nvPicPr>
            <p:cNvPr id="8" name="Picture 7">
              <a:extLst>
                <a:ext uri="{FF2B5EF4-FFF2-40B4-BE49-F238E27FC236}">
                  <a16:creationId xmlns:a16="http://schemas.microsoft.com/office/drawing/2014/main" xmlns="" id="{F35F5515-DBFB-431E-956A-73730B15AEC7}"/>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408216" y="-849"/>
              <a:ext cx="11375568" cy="6857999"/>
            </a:xfrm>
            <a:prstGeom prst="rect">
              <a:avLst/>
            </a:prstGeom>
          </p:spPr>
        </p:pic>
        <p:sp>
          <p:nvSpPr>
            <p:cNvPr id="9" name="Oval 8">
              <a:extLst>
                <a:ext uri="{FF2B5EF4-FFF2-40B4-BE49-F238E27FC236}">
                  <a16:creationId xmlns:a16="http://schemas.microsoft.com/office/drawing/2014/main" xmlns="" id="{E256075D-BF8D-4C2D-A9DA-CFB59002F49B}"/>
                </a:ext>
              </a:extLst>
            </p:cNvPr>
            <p:cNvSpPr/>
            <p:nvPr/>
          </p:nvSpPr>
          <p:spPr>
            <a:xfrm>
              <a:off x="4915716" y="2562225"/>
              <a:ext cx="1631189" cy="1704975"/>
            </a:xfrm>
            <a:prstGeom prst="ellipse">
              <a:avLst/>
            </a:prstGeom>
            <a:solidFill>
              <a:srgbClr val="1B1B1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10" name="Rectangle 9">
            <a:extLst>
              <a:ext uri="{FF2B5EF4-FFF2-40B4-BE49-F238E27FC236}">
                <a16:creationId xmlns:a16="http://schemas.microsoft.com/office/drawing/2014/main" xmlns="" id="{925EE08E-CA10-4C5F-97BC-B48B0451A492}"/>
              </a:ext>
            </a:extLst>
          </p:cNvPr>
          <p:cNvSpPr/>
          <p:nvPr userDrawn="1"/>
        </p:nvSpPr>
        <p:spPr>
          <a:xfrm>
            <a:off x="11281400" y="0"/>
            <a:ext cx="910600" cy="68588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Прямоугольник 28">
            <a:extLst>
              <a:ext uri="{FF2B5EF4-FFF2-40B4-BE49-F238E27FC236}">
                <a16:creationId xmlns:a16="http://schemas.microsoft.com/office/drawing/2014/main" xmlns="" id="{8A0A4B2E-2560-4117-A770-DF23BDEC29BC}"/>
              </a:ext>
            </a:extLst>
          </p:cNvPr>
          <p:cNvSpPr/>
          <p:nvPr userDrawn="1"/>
        </p:nvSpPr>
        <p:spPr>
          <a:xfrm rot="5400000">
            <a:off x="2664108" y="-2675485"/>
            <a:ext cx="6841448" cy="12192418"/>
          </a:xfrm>
          <a:prstGeom prst="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50000"/>
              </a:lnSpc>
              <a:spcBef>
                <a:spcPts val="0"/>
              </a:spcBef>
              <a:spcAft>
                <a:spcPts val="0"/>
              </a:spcAft>
              <a:defRPr/>
            </a:pPr>
            <a:endParaRPr lang="ru-RU" sz="1050" dirty="0"/>
          </a:p>
        </p:txBody>
      </p:sp>
      <p:grpSp>
        <p:nvGrpSpPr>
          <p:cNvPr id="12" name="Group 11">
            <a:extLst>
              <a:ext uri="{FF2B5EF4-FFF2-40B4-BE49-F238E27FC236}">
                <a16:creationId xmlns:a16="http://schemas.microsoft.com/office/drawing/2014/main" xmlns="" id="{F73D0A0D-855E-4342-B83E-424B4A493D5B}"/>
              </a:ext>
            </a:extLst>
          </p:cNvPr>
          <p:cNvGrpSpPr/>
          <p:nvPr userDrawn="1"/>
        </p:nvGrpSpPr>
        <p:grpSpPr>
          <a:xfrm>
            <a:off x="2975751" y="-564356"/>
            <a:ext cx="6216650" cy="1935163"/>
            <a:chOff x="2982913" y="-574675"/>
            <a:chExt cx="6216650" cy="1935163"/>
          </a:xfrm>
        </p:grpSpPr>
        <p:sp>
          <p:nvSpPr>
            <p:cNvPr id="13" name="Полилиния: фигура 12">
              <a:extLst>
                <a:ext uri="{FF2B5EF4-FFF2-40B4-BE49-F238E27FC236}">
                  <a16:creationId xmlns:a16="http://schemas.microsoft.com/office/drawing/2014/main" xmlns="" id="{085B9B80-E73A-49D3-BEDA-53569B9B82C5}"/>
                </a:ext>
              </a:extLst>
            </p:cNvPr>
            <p:cNvSpPr/>
            <p:nvPr/>
          </p:nvSpPr>
          <p:spPr>
            <a:xfrm rot="2688700">
              <a:off x="5514975" y="-574675"/>
              <a:ext cx="1157288" cy="1149350"/>
            </a:xfrm>
            <a:custGeom>
              <a:avLst/>
              <a:gdLst>
                <a:gd name="connsiteX0" fmla="*/ 0 w 1157505"/>
                <a:gd name="connsiteY0" fmla="*/ 1149920 h 1149920"/>
                <a:gd name="connsiteX1" fmla="*/ 1157505 w 1157505"/>
                <a:gd name="connsiteY1" fmla="*/ 0 h 1149920"/>
                <a:gd name="connsiteX2" fmla="*/ 1157505 w 1157505"/>
                <a:gd name="connsiteY2" fmla="*/ 1149920 h 1149920"/>
              </a:gdLst>
              <a:ahLst/>
              <a:cxnLst>
                <a:cxn ang="0">
                  <a:pos x="connsiteX0" y="connsiteY0"/>
                </a:cxn>
                <a:cxn ang="0">
                  <a:pos x="connsiteX1" y="connsiteY1"/>
                </a:cxn>
                <a:cxn ang="0">
                  <a:pos x="connsiteX2" y="connsiteY2"/>
                </a:cxn>
              </a:cxnLst>
              <a:rect l="l" t="t" r="r" b="b"/>
              <a:pathLst>
                <a:path w="1157505" h="1149920">
                  <a:moveTo>
                    <a:pt x="0" y="1149920"/>
                  </a:moveTo>
                  <a:lnTo>
                    <a:pt x="1157505" y="0"/>
                  </a:lnTo>
                  <a:lnTo>
                    <a:pt x="1157505" y="1149920"/>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4" name="Полилиния: фигура 17">
              <a:extLst>
                <a:ext uri="{FF2B5EF4-FFF2-40B4-BE49-F238E27FC236}">
                  <a16:creationId xmlns:a16="http://schemas.microsoft.com/office/drawing/2014/main" xmlns="" id="{D9B488A2-B7A1-4CA1-88BA-3A3165C35DA2}"/>
                </a:ext>
              </a:extLst>
            </p:cNvPr>
            <p:cNvSpPr/>
            <p:nvPr/>
          </p:nvSpPr>
          <p:spPr>
            <a:xfrm rot="2688700">
              <a:off x="6907213" y="-128588"/>
              <a:ext cx="1490662" cy="1489076"/>
            </a:xfrm>
            <a:custGeom>
              <a:avLst/>
              <a:gdLst>
                <a:gd name="connsiteX0" fmla="*/ 0 w 1489710"/>
                <a:gd name="connsiteY0" fmla="*/ 616739 h 1489710"/>
                <a:gd name="connsiteX1" fmla="*/ 620807 w 1489710"/>
                <a:gd name="connsiteY1" fmla="*/ 0 h 1489710"/>
                <a:gd name="connsiteX2" fmla="*/ 1489710 w 1489710"/>
                <a:gd name="connsiteY2" fmla="*/ 0 h 1489710"/>
                <a:gd name="connsiteX3" fmla="*/ 1489710 w 1489710"/>
                <a:gd name="connsiteY3" fmla="*/ 1489710 h 1489710"/>
                <a:gd name="connsiteX4" fmla="*/ 0 w 1489710"/>
                <a:gd name="connsiteY4" fmla="*/ 148971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710" h="1489710">
                  <a:moveTo>
                    <a:pt x="0" y="616739"/>
                  </a:moveTo>
                  <a:lnTo>
                    <a:pt x="620807" y="0"/>
                  </a:lnTo>
                  <a:lnTo>
                    <a:pt x="1489710" y="0"/>
                  </a:lnTo>
                  <a:lnTo>
                    <a:pt x="1489710" y="1489710"/>
                  </a:lnTo>
                  <a:lnTo>
                    <a:pt x="0" y="1489710"/>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5" name="Полилиния: фигура 15">
              <a:extLst>
                <a:ext uri="{FF2B5EF4-FFF2-40B4-BE49-F238E27FC236}">
                  <a16:creationId xmlns:a16="http://schemas.microsoft.com/office/drawing/2014/main" xmlns="" id="{DB9CEB59-B971-4D1E-A99C-CF0DFF1FDA8A}"/>
                </a:ext>
              </a:extLst>
            </p:cNvPr>
            <p:cNvSpPr/>
            <p:nvPr/>
          </p:nvSpPr>
          <p:spPr>
            <a:xfrm rot="2688700">
              <a:off x="3794125" y="-128588"/>
              <a:ext cx="1490663" cy="1489076"/>
            </a:xfrm>
            <a:custGeom>
              <a:avLst/>
              <a:gdLst>
                <a:gd name="connsiteX0" fmla="*/ 0 w 1489710"/>
                <a:gd name="connsiteY0" fmla="*/ 616740 h 1489710"/>
                <a:gd name="connsiteX1" fmla="*/ 620808 w 1489710"/>
                <a:gd name="connsiteY1" fmla="*/ 0 h 1489710"/>
                <a:gd name="connsiteX2" fmla="*/ 1489710 w 1489710"/>
                <a:gd name="connsiteY2" fmla="*/ 0 h 1489710"/>
                <a:gd name="connsiteX3" fmla="*/ 1489710 w 1489710"/>
                <a:gd name="connsiteY3" fmla="*/ 1489710 h 1489710"/>
                <a:gd name="connsiteX4" fmla="*/ 0 w 1489710"/>
                <a:gd name="connsiteY4" fmla="*/ 148971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710" h="1489710">
                  <a:moveTo>
                    <a:pt x="0" y="616740"/>
                  </a:moveTo>
                  <a:lnTo>
                    <a:pt x="620808" y="0"/>
                  </a:lnTo>
                  <a:lnTo>
                    <a:pt x="1489710" y="0"/>
                  </a:lnTo>
                  <a:lnTo>
                    <a:pt x="1489710" y="1489710"/>
                  </a:lnTo>
                  <a:lnTo>
                    <a:pt x="0" y="1489710"/>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6" name="Полилиния: фигура 10">
              <a:extLst>
                <a:ext uri="{FF2B5EF4-FFF2-40B4-BE49-F238E27FC236}">
                  <a16:creationId xmlns:a16="http://schemas.microsoft.com/office/drawing/2014/main" xmlns="" id="{D35FF125-B2DE-4DFF-98E7-47BFBBC8D29B}"/>
                </a:ext>
              </a:extLst>
            </p:cNvPr>
            <p:cNvSpPr/>
            <p:nvPr/>
          </p:nvSpPr>
          <p:spPr>
            <a:xfrm rot="2688700">
              <a:off x="2982913" y="-320675"/>
              <a:ext cx="646112" cy="641350"/>
            </a:xfrm>
            <a:custGeom>
              <a:avLst/>
              <a:gdLst>
                <a:gd name="connsiteX0" fmla="*/ 0 w 646332"/>
                <a:gd name="connsiteY0" fmla="*/ 642097 h 642097"/>
                <a:gd name="connsiteX1" fmla="*/ 646332 w 646332"/>
                <a:gd name="connsiteY1" fmla="*/ 0 h 642097"/>
                <a:gd name="connsiteX2" fmla="*/ 646332 w 646332"/>
                <a:gd name="connsiteY2" fmla="*/ 642097 h 642097"/>
              </a:gdLst>
              <a:ahLst/>
              <a:cxnLst>
                <a:cxn ang="0">
                  <a:pos x="connsiteX0" y="connsiteY0"/>
                </a:cxn>
                <a:cxn ang="0">
                  <a:pos x="connsiteX1" y="connsiteY1"/>
                </a:cxn>
                <a:cxn ang="0">
                  <a:pos x="connsiteX2" y="connsiteY2"/>
                </a:cxn>
              </a:cxnLst>
              <a:rect l="l" t="t" r="r" b="b"/>
              <a:pathLst>
                <a:path w="646332" h="642097">
                  <a:moveTo>
                    <a:pt x="0" y="642097"/>
                  </a:moveTo>
                  <a:lnTo>
                    <a:pt x="646332" y="0"/>
                  </a:lnTo>
                  <a:lnTo>
                    <a:pt x="646332" y="642097"/>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7" name="Полилиния: фигура 13">
              <a:extLst>
                <a:ext uri="{FF2B5EF4-FFF2-40B4-BE49-F238E27FC236}">
                  <a16:creationId xmlns:a16="http://schemas.microsoft.com/office/drawing/2014/main" xmlns="" id="{9457471C-F75F-4E84-A15D-1A45630B30B0}"/>
                </a:ext>
              </a:extLst>
            </p:cNvPr>
            <p:cNvSpPr/>
            <p:nvPr/>
          </p:nvSpPr>
          <p:spPr>
            <a:xfrm rot="2688700">
              <a:off x="8551863" y="-320675"/>
              <a:ext cx="647700" cy="641350"/>
            </a:xfrm>
            <a:custGeom>
              <a:avLst/>
              <a:gdLst>
                <a:gd name="connsiteX0" fmla="*/ 0 w 646332"/>
                <a:gd name="connsiteY0" fmla="*/ 642097 h 642097"/>
                <a:gd name="connsiteX1" fmla="*/ 646332 w 646332"/>
                <a:gd name="connsiteY1" fmla="*/ 0 h 642097"/>
                <a:gd name="connsiteX2" fmla="*/ 646332 w 646332"/>
                <a:gd name="connsiteY2" fmla="*/ 642097 h 642097"/>
              </a:gdLst>
              <a:ahLst/>
              <a:cxnLst>
                <a:cxn ang="0">
                  <a:pos x="connsiteX0" y="connsiteY0"/>
                </a:cxn>
                <a:cxn ang="0">
                  <a:pos x="connsiteX1" y="connsiteY1"/>
                </a:cxn>
                <a:cxn ang="0">
                  <a:pos x="connsiteX2" y="connsiteY2"/>
                </a:cxn>
              </a:cxnLst>
              <a:rect l="l" t="t" r="r" b="b"/>
              <a:pathLst>
                <a:path w="646332" h="642097">
                  <a:moveTo>
                    <a:pt x="0" y="642097"/>
                  </a:moveTo>
                  <a:lnTo>
                    <a:pt x="646332" y="0"/>
                  </a:lnTo>
                  <a:lnTo>
                    <a:pt x="646332" y="642097"/>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spTree>
    <p:extLst>
      <p:ext uri="{BB962C8B-B14F-4D97-AF65-F5344CB8AC3E}">
        <p14:creationId xmlns:p14="http://schemas.microsoft.com/office/powerpoint/2010/main" val="1692119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9D54EE-0D73-4FDC-8312-4E21BB23DB24}" type="datetimeFigureOut">
              <a:rPr lang="en-US" smtClean="0"/>
              <a:t>12/4/2023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60EBF0A-94C9-4A9B-BA1E-C21ADEFDACD6}" type="slidenum">
              <a:rPr lang="en-US" smtClean="0"/>
              <a:t>‹#›</a:t>
            </a:fld>
            <a:endParaRPr lang="en-US" dirty="0"/>
          </a:p>
        </p:txBody>
      </p:sp>
    </p:spTree>
    <p:extLst>
      <p:ext uri="{BB962C8B-B14F-4D97-AF65-F5344CB8AC3E}">
        <p14:creationId xmlns:p14="http://schemas.microsoft.com/office/powerpoint/2010/main" val="4035177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Rectangle 7">
            <a:extLst>
              <a:ext uri="{FF2B5EF4-FFF2-40B4-BE49-F238E27FC236}">
                <a16:creationId xmlns:a16="http://schemas.microsoft.com/office/drawing/2014/main" xmlns="" id="{6E5F00FF-9C6D-4C1D-BA10-0F325A2E9586}"/>
              </a:ext>
            </a:extLst>
          </p:cNvPr>
          <p:cNvSpPr/>
          <p:nvPr userDrawn="1"/>
        </p:nvSpPr>
        <p:spPr>
          <a:xfrm>
            <a:off x="0" y="0"/>
            <a:ext cx="12192000" cy="360011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Rounded Corners 8">
            <a:extLst>
              <a:ext uri="{FF2B5EF4-FFF2-40B4-BE49-F238E27FC236}">
                <a16:creationId xmlns:a16="http://schemas.microsoft.com/office/drawing/2014/main" xmlns="" id="{EAC1FFAE-66DB-4219-93A4-3552C130E347}"/>
              </a:ext>
            </a:extLst>
          </p:cNvPr>
          <p:cNvSpPr/>
          <p:nvPr userDrawn="1"/>
        </p:nvSpPr>
        <p:spPr>
          <a:xfrm>
            <a:off x="0" y="3600110"/>
            <a:ext cx="12192000" cy="3257889"/>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Rectangle: Rounded Corners 9">
            <a:extLst>
              <a:ext uri="{FF2B5EF4-FFF2-40B4-BE49-F238E27FC236}">
                <a16:creationId xmlns:a16="http://schemas.microsoft.com/office/drawing/2014/main" xmlns="" id="{6F13464F-2992-45B5-A184-8A6007F4850B}"/>
              </a:ext>
            </a:extLst>
          </p:cNvPr>
          <p:cNvSpPr/>
          <p:nvPr userDrawn="1"/>
        </p:nvSpPr>
        <p:spPr>
          <a:xfrm>
            <a:off x="8475446" y="1161357"/>
            <a:ext cx="3474237" cy="5472000"/>
          </a:xfrm>
          <a:prstGeom prst="roundRect">
            <a:avLst>
              <a:gd name="adj" fmla="val 0"/>
            </a:avLst>
          </a:prstGeom>
          <a:solidFill>
            <a:srgbClr val="9F361D"/>
          </a:solidFill>
          <a:ln w="19050">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11" name="Group 10">
            <a:extLst>
              <a:ext uri="{FF2B5EF4-FFF2-40B4-BE49-F238E27FC236}">
                <a16:creationId xmlns:a16="http://schemas.microsoft.com/office/drawing/2014/main" xmlns="" id="{B614105E-03E8-445A-90F2-609CF778877E}"/>
              </a:ext>
            </a:extLst>
          </p:cNvPr>
          <p:cNvGrpSpPr/>
          <p:nvPr userDrawn="1"/>
        </p:nvGrpSpPr>
        <p:grpSpPr>
          <a:xfrm flipH="1">
            <a:off x="2987675" y="-580735"/>
            <a:ext cx="6216650" cy="1935163"/>
            <a:chOff x="2982913" y="-574675"/>
            <a:chExt cx="6216650" cy="1935163"/>
          </a:xfrm>
        </p:grpSpPr>
        <p:sp>
          <p:nvSpPr>
            <p:cNvPr id="12" name="Полилиния: фигура 12">
              <a:extLst>
                <a:ext uri="{FF2B5EF4-FFF2-40B4-BE49-F238E27FC236}">
                  <a16:creationId xmlns:a16="http://schemas.microsoft.com/office/drawing/2014/main" xmlns="" id="{B483E038-368A-4C9F-9820-AE41EC03799B}"/>
                </a:ext>
              </a:extLst>
            </p:cNvPr>
            <p:cNvSpPr/>
            <p:nvPr/>
          </p:nvSpPr>
          <p:spPr>
            <a:xfrm rot="2688700">
              <a:off x="5514975" y="-574675"/>
              <a:ext cx="1157288" cy="1149350"/>
            </a:xfrm>
            <a:custGeom>
              <a:avLst/>
              <a:gdLst>
                <a:gd name="connsiteX0" fmla="*/ 0 w 1157505"/>
                <a:gd name="connsiteY0" fmla="*/ 1149920 h 1149920"/>
                <a:gd name="connsiteX1" fmla="*/ 1157505 w 1157505"/>
                <a:gd name="connsiteY1" fmla="*/ 0 h 1149920"/>
                <a:gd name="connsiteX2" fmla="*/ 1157505 w 1157505"/>
                <a:gd name="connsiteY2" fmla="*/ 1149920 h 1149920"/>
              </a:gdLst>
              <a:ahLst/>
              <a:cxnLst>
                <a:cxn ang="0">
                  <a:pos x="connsiteX0" y="connsiteY0"/>
                </a:cxn>
                <a:cxn ang="0">
                  <a:pos x="connsiteX1" y="connsiteY1"/>
                </a:cxn>
                <a:cxn ang="0">
                  <a:pos x="connsiteX2" y="connsiteY2"/>
                </a:cxn>
              </a:cxnLst>
              <a:rect l="l" t="t" r="r" b="b"/>
              <a:pathLst>
                <a:path w="1157505" h="1149920">
                  <a:moveTo>
                    <a:pt x="0" y="1149920"/>
                  </a:moveTo>
                  <a:lnTo>
                    <a:pt x="1157505" y="0"/>
                  </a:lnTo>
                  <a:lnTo>
                    <a:pt x="1157505" y="1149920"/>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 name="Полилиния: фигура 17">
              <a:extLst>
                <a:ext uri="{FF2B5EF4-FFF2-40B4-BE49-F238E27FC236}">
                  <a16:creationId xmlns:a16="http://schemas.microsoft.com/office/drawing/2014/main" xmlns="" id="{7341419B-9083-4737-9BB0-E8D0390907EC}"/>
                </a:ext>
              </a:extLst>
            </p:cNvPr>
            <p:cNvSpPr/>
            <p:nvPr/>
          </p:nvSpPr>
          <p:spPr>
            <a:xfrm rot="2688700">
              <a:off x="6907213" y="-128588"/>
              <a:ext cx="1490662" cy="1489076"/>
            </a:xfrm>
            <a:custGeom>
              <a:avLst/>
              <a:gdLst>
                <a:gd name="connsiteX0" fmla="*/ 0 w 1489710"/>
                <a:gd name="connsiteY0" fmla="*/ 616739 h 1489710"/>
                <a:gd name="connsiteX1" fmla="*/ 620807 w 1489710"/>
                <a:gd name="connsiteY1" fmla="*/ 0 h 1489710"/>
                <a:gd name="connsiteX2" fmla="*/ 1489710 w 1489710"/>
                <a:gd name="connsiteY2" fmla="*/ 0 h 1489710"/>
                <a:gd name="connsiteX3" fmla="*/ 1489710 w 1489710"/>
                <a:gd name="connsiteY3" fmla="*/ 1489710 h 1489710"/>
                <a:gd name="connsiteX4" fmla="*/ 0 w 1489710"/>
                <a:gd name="connsiteY4" fmla="*/ 148971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710" h="1489710">
                  <a:moveTo>
                    <a:pt x="0" y="616739"/>
                  </a:moveTo>
                  <a:lnTo>
                    <a:pt x="620807" y="0"/>
                  </a:lnTo>
                  <a:lnTo>
                    <a:pt x="1489710" y="0"/>
                  </a:lnTo>
                  <a:lnTo>
                    <a:pt x="1489710" y="1489710"/>
                  </a:lnTo>
                  <a:lnTo>
                    <a:pt x="0" y="1489710"/>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4" name="Полилиния: фигура 15">
              <a:extLst>
                <a:ext uri="{FF2B5EF4-FFF2-40B4-BE49-F238E27FC236}">
                  <a16:creationId xmlns:a16="http://schemas.microsoft.com/office/drawing/2014/main" xmlns="" id="{C15068D9-07BB-4882-9BC2-11C67EE4D1B6}"/>
                </a:ext>
              </a:extLst>
            </p:cNvPr>
            <p:cNvSpPr/>
            <p:nvPr/>
          </p:nvSpPr>
          <p:spPr>
            <a:xfrm rot="2688700">
              <a:off x="3794125" y="-128588"/>
              <a:ext cx="1490663" cy="1489076"/>
            </a:xfrm>
            <a:custGeom>
              <a:avLst/>
              <a:gdLst>
                <a:gd name="connsiteX0" fmla="*/ 0 w 1489710"/>
                <a:gd name="connsiteY0" fmla="*/ 616740 h 1489710"/>
                <a:gd name="connsiteX1" fmla="*/ 620808 w 1489710"/>
                <a:gd name="connsiteY1" fmla="*/ 0 h 1489710"/>
                <a:gd name="connsiteX2" fmla="*/ 1489710 w 1489710"/>
                <a:gd name="connsiteY2" fmla="*/ 0 h 1489710"/>
                <a:gd name="connsiteX3" fmla="*/ 1489710 w 1489710"/>
                <a:gd name="connsiteY3" fmla="*/ 1489710 h 1489710"/>
                <a:gd name="connsiteX4" fmla="*/ 0 w 1489710"/>
                <a:gd name="connsiteY4" fmla="*/ 148971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710" h="1489710">
                  <a:moveTo>
                    <a:pt x="0" y="616740"/>
                  </a:moveTo>
                  <a:lnTo>
                    <a:pt x="620808" y="0"/>
                  </a:lnTo>
                  <a:lnTo>
                    <a:pt x="1489710" y="0"/>
                  </a:lnTo>
                  <a:lnTo>
                    <a:pt x="1489710" y="1489710"/>
                  </a:lnTo>
                  <a:lnTo>
                    <a:pt x="0" y="1489710"/>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5" name="Полилиния: фигура 10">
              <a:extLst>
                <a:ext uri="{FF2B5EF4-FFF2-40B4-BE49-F238E27FC236}">
                  <a16:creationId xmlns:a16="http://schemas.microsoft.com/office/drawing/2014/main" xmlns="" id="{64812056-FC33-4A74-95D9-6A8B85417C4E}"/>
                </a:ext>
              </a:extLst>
            </p:cNvPr>
            <p:cNvSpPr/>
            <p:nvPr/>
          </p:nvSpPr>
          <p:spPr>
            <a:xfrm rot="2688700">
              <a:off x="2982913" y="-320675"/>
              <a:ext cx="646112" cy="641350"/>
            </a:xfrm>
            <a:custGeom>
              <a:avLst/>
              <a:gdLst>
                <a:gd name="connsiteX0" fmla="*/ 0 w 646332"/>
                <a:gd name="connsiteY0" fmla="*/ 642097 h 642097"/>
                <a:gd name="connsiteX1" fmla="*/ 646332 w 646332"/>
                <a:gd name="connsiteY1" fmla="*/ 0 h 642097"/>
                <a:gd name="connsiteX2" fmla="*/ 646332 w 646332"/>
                <a:gd name="connsiteY2" fmla="*/ 642097 h 642097"/>
              </a:gdLst>
              <a:ahLst/>
              <a:cxnLst>
                <a:cxn ang="0">
                  <a:pos x="connsiteX0" y="connsiteY0"/>
                </a:cxn>
                <a:cxn ang="0">
                  <a:pos x="connsiteX1" y="connsiteY1"/>
                </a:cxn>
                <a:cxn ang="0">
                  <a:pos x="connsiteX2" y="connsiteY2"/>
                </a:cxn>
              </a:cxnLst>
              <a:rect l="l" t="t" r="r" b="b"/>
              <a:pathLst>
                <a:path w="646332" h="642097">
                  <a:moveTo>
                    <a:pt x="0" y="642097"/>
                  </a:moveTo>
                  <a:lnTo>
                    <a:pt x="646332" y="0"/>
                  </a:lnTo>
                  <a:lnTo>
                    <a:pt x="646332" y="642097"/>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6" name="Полилиния: фигура 13">
              <a:extLst>
                <a:ext uri="{FF2B5EF4-FFF2-40B4-BE49-F238E27FC236}">
                  <a16:creationId xmlns:a16="http://schemas.microsoft.com/office/drawing/2014/main" xmlns="" id="{1FF84DA7-3B36-4AC6-9A01-446CB8DCA7BC}"/>
                </a:ext>
              </a:extLst>
            </p:cNvPr>
            <p:cNvSpPr/>
            <p:nvPr/>
          </p:nvSpPr>
          <p:spPr>
            <a:xfrm rot="2688700">
              <a:off x="8551863" y="-320675"/>
              <a:ext cx="647700" cy="641350"/>
            </a:xfrm>
            <a:custGeom>
              <a:avLst/>
              <a:gdLst>
                <a:gd name="connsiteX0" fmla="*/ 0 w 646332"/>
                <a:gd name="connsiteY0" fmla="*/ 642097 h 642097"/>
                <a:gd name="connsiteX1" fmla="*/ 646332 w 646332"/>
                <a:gd name="connsiteY1" fmla="*/ 0 h 642097"/>
                <a:gd name="connsiteX2" fmla="*/ 646332 w 646332"/>
                <a:gd name="connsiteY2" fmla="*/ 642097 h 642097"/>
              </a:gdLst>
              <a:ahLst/>
              <a:cxnLst>
                <a:cxn ang="0">
                  <a:pos x="connsiteX0" y="connsiteY0"/>
                </a:cxn>
                <a:cxn ang="0">
                  <a:pos x="connsiteX1" y="connsiteY1"/>
                </a:cxn>
                <a:cxn ang="0">
                  <a:pos x="connsiteX2" y="connsiteY2"/>
                </a:cxn>
              </a:cxnLst>
              <a:rect l="l" t="t" r="r" b="b"/>
              <a:pathLst>
                <a:path w="646332" h="642097">
                  <a:moveTo>
                    <a:pt x="0" y="642097"/>
                  </a:moveTo>
                  <a:lnTo>
                    <a:pt x="646332" y="0"/>
                  </a:lnTo>
                  <a:lnTo>
                    <a:pt x="646332" y="642097"/>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spTree>
    <p:extLst>
      <p:ext uri="{BB962C8B-B14F-4D97-AF65-F5344CB8AC3E}">
        <p14:creationId xmlns:p14="http://schemas.microsoft.com/office/powerpoint/2010/main" val="2214566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grpSp>
        <p:nvGrpSpPr>
          <p:cNvPr id="8" name="Group 7">
            <a:extLst>
              <a:ext uri="{FF2B5EF4-FFF2-40B4-BE49-F238E27FC236}">
                <a16:creationId xmlns:a16="http://schemas.microsoft.com/office/drawing/2014/main" xmlns="" id="{050D9F73-C536-4DBB-ABC7-3AF2DA8AE782}"/>
              </a:ext>
            </a:extLst>
          </p:cNvPr>
          <p:cNvGrpSpPr/>
          <p:nvPr userDrawn="1"/>
        </p:nvGrpSpPr>
        <p:grpSpPr>
          <a:xfrm rot="16200000" flipH="1">
            <a:off x="-2712790" y="2451892"/>
            <a:ext cx="6216650" cy="1935163"/>
            <a:chOff x="2982913" y="-574675"/>
            <a:chExt cx="6216650" cy="1935163"/>
          </a:xfrm>
        </p:grpSpPr>
        <p:sp>
          <p:nvSpPr>
            <p:cNvPr id="9" name="Полилиния: фигура 12">
              <a:extLst>
                <a:ext uri="{FF2B5EF4-FFF2-40B4-BE49-F238E27FC236}">
                  <a16:creationId xmlns:a16="http://schemas.microsoft.com/office/drawing/2014/main" xmlns="" id="{C83744E3-B76D-47B1-9922-6AE5D1BABC1C}"/>
                </a:ext>
              </a:extLst>
            </p:cNvPr>
            <p:cNvSpPr/>
            <p:nvPr/>
          </p:nvSpPr>
          <p:spPr>
            <a:xfrm rot="2688700">
              <a:off x="5514975" y="-574675"/>
              <a:ext cx="1157288" cy="1149350"/>
            </a:xfrm>
            <a:custGeom>
              <a:avLst/>
              <a:gdLst>
                <a:gd name="connsiteX0" fmla="*/ 0 w 1157505"/>
                <a:gd name="connsiteY0" fmla="*/ 1149920 h 1149920"/>
                <a:gd name="connsiteX1" fmla="*/ 1157505 w 1157505"/>
                <a:gd name="connsiteY1" fmla="*/ 0 h 1149920"/>
                <a:gd name="connsiteX2" fmla="*/ 1157505 w 1157505"/>
                <a:gd name="connsiteY2" fmla="*/ 1149920 h 1149920"/>
              </a:gdLst>
              <a:ahLst/>
              <a:cxnLst>
                <a:cxn ang="0">
                  <a:pos x="connsiteX0" y="connsiteY0"/>
                </a:cxn>
                <a:cxn ang="0">
                  <a:pos x="connsiteX1" y="connsiteY1"/>
                </a:cxn>
                <a:cxn ang="0">
                  <a:pos x="connsiteX2" y="connsiteY2"/>
                </a:cxn>
              </a:cxnLst>
              <a:rect l="l" t="t" r="r" b="b"/>
              <a:pathLst>
                <a:path w="1157505" h="1149920">
                  <a:moveTo>
                    <a:pt x="0" y="1149920"/>
                  </a:moveTo>
                  <a:lnTo>
                    <a:pt x="1157505" y="0"/>
                  </a:lnTo>
                  <a:lnTo>
                    <a:pt x="1157505" y="1149920"/>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00"/>
            </a:p>
          </p:txBody>
        </p:sp>
        <p:sp>
          <p:nvSpPr>
            <p:cNvPr id="10" name="Полилиния: фигура 17">
              <a:extLst>
                <a:ext uri="{FF2B5EF4-FFF2-40B4-BE49-F238E27FC236}">
                  <a16:creationId xmlns:a16="http://schemas.microsoft.com/office/drawing/2014/main" xmlns="" id="{73D22470-9745-4871-B80A-F5051ED2F97E}"/>
                </a:ext>
              </a:extLst>
            </p:cNvPr>
            <p:cNvSpPr/>
            <p:nvPr/>
          </p:nvSpPr>
          <p:spPr>
            <a:xfrm rot="2688700">
              <a:off x="6907213" y="-128588"/>
              <a:ext cx="1490662" cy="1489076"/>
            </a:xfrm>
            <a:custGeom>
              <a:avLst/>
              <a:gdLst>
                <a:gd name="connsiteX0" fmla="*/ 0 w 1489710"/>
                <a:gd name="connsiteY0" fmla="*/ 616739 h 1489710"/>
                <a:gd name="connsiteX1" fmla="*/ 620807 w 1489710"/>
                <a:gd name="connsiteY1" fmla="*/ 0 h 1489710"/>
                <a:gd name="connsiteX2" fmla="*/ 1489710 w 1489710"/>
                <a:gd name="connsiteY2" fmla="*/ 0 h 1489710"/>
                <a:gd name="connsiteX3" fmla="*/ 1489710 w 1489710"/>
                <a:gd name="connsiteY3" fmla="*/ 1489710 h 1489710"/>
                <a:gd name="connsiteX4" fmla="*/ 0 w 1489710"/>
                <a:gd name="connsiteY4" fmla="*/ 148971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710" h="1489710">
                  <a:moveTo>
                    <a:pt x="0" y="616739"/>
                  </a:moveTo>
                  <a:lnTo>
                    <a:pt x="620807" y="0"/>
                  </a:lnTo>
                  <a:lnTo>
                    <a:pt x="1489710" y="0"/>
                  </a:lnTo>
                  <a:lnTo>
                    <a:pt x="1489710" y="1489710"/>
                  </a:lnTo>
                  <a:lnTo>
                    <a:pt x="0" y="1489710"/>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00" dirty="0"/>
            </a:p>
          </p:txBody>
        </p:sp>
        <p:sp>
          <p:nvSpPr>
            <p:cNvPr id="11" name="Полилиния: фигура 15">
              <a:extLst>
                <a:ext uri="{FF2B5EF4-FFF2-40B4-BE49-F238E27FC236}">
                  <a16:creationId xmlns:a16="http://schemas.microsoft.com/office/drawing/2014/main" xmlns="" id="{8B3CC523-A8E9-4939-A4CB-A92EE895BF7A}"/>
                </a:ext>
              </a:extLst>
            </p:cNvPr>
            <p:cNvSpPr/>
            <p:nvPr/>
          </p:nvSpPr>
          <p:spPr>
            <a:xfrm rot="2688700">
              <a:off x="3794125" y="-128588"/>
              <a:ext cx="1490663" cy="1489076"/>
            </a:xfrm>
            <a:custGeom>
              <a:avLst/>
              <a:gdLst>
                <a:gd name="connsiteX0" fmla="*/ 0 w 1489710"/>
                <a:gd name="connsiteY0" fmla="*/ 616740 h 1489710"/>
                <a:gd name="connsiteX1" fmla="*/ 620808 w 1489710"/>
                <a:gd name="connsiteY1" fmla="*/ 0 h 1489710"/>
                <a:gd name="connsiteX2" fmla="*/ 1489710 w 1489710"/>
                <a:gd name="connsiteY2" fmla="*/ 0 h 1489710"/>
                <a:gd name="connsiteX3" fmla="*/ 1489710 w 1489710"/>
                <a:gd name="connsiteY3" fmla="*/ 1489710 h 1489710"/>
                <a:gd name="connsiteX4" fmla="*/ 0 w 1489710"/>
                <a:gd name="connsiteY4" fmla="*/ 148971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710" h="1489710">
                  <a:moveTo>
                    <a:pt x="0" y="616740"/>
                  </a:moveTo>
                  <a:lnTo>
                    <a:pt x="620808" y="0"/>
                  </a:lnTo>
                  <a:lnTo>
                    <a:pt x="1489710" y="0"/>
                  </a:lnTo>
                  <a:lnTo>
                    <a:pt x="1489710" y="1489710"/>
                  </a:lnTo>
                  <a:lnTo>
                    <a:pt x="0" y="1489710"/>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00"/>
            </a:p>
          </p:txBody>
        </p:sp>
        <p:sp>
          <p:nvSpPr>
            <p:cNvPr id="12" name="Полилиния: фигура 10">
              <a:extLst>
                <a:ext uri="{FF2B5EF4-FFF2-40B4-BE49-F238E27FC236}">
                  <a16:creationId xmlns:a16="http://schemas.microsoft.com/office/drawing/2014/main" xmlns="" id="{44FEB0E8-C4D3-4C25-82DE-070308039F7C}"/>
                </a:ext>
              </a:extLst>
            </p:cNvPr>
            <p:cNvSpPr/>
            <p:nvPr/>
          </p:nvSpPr>
          <p:spPr>
            <a:xfrm rot="2688700">
              <a:off x="2982913" y="-320675"/>
              <a:ext cx="646112" cy="641350"/>
            </a:xfrm>
            <a:custGeom>
              <a:avLst/>
              <a:gdLst>
                <a:gd name="connsiteX0" fmla="*/ 0 w 646332"/>
                <a:gd name="connsiteY0" fmla="*/ 642097 h 642097"/>
                <a:gd name="connsiteX1" fmla="*/ 646332 w 646332"/>
                <a:gd name="connsiteY1" fmla="*/ 0 h 642097"/>
                <a:gd name="connsiteX2" fmla="*/ 646332 w 646332"/>
                <a:gd name="connsiteY2" fmla="*/ 642097 h 642097"/>
              </a:gdLst>
              <a:ahLst/>
              <a:cxnLst>
                <a:cxn ang="0">
                  <a:pos x="connsiteX0" y="connsiteY0"/>
                </a:cxn>
                <a:cxn ang="0">
                  <a:pos x="connsiteX1" y="connsiteY1"/>
                </a:cxn>
                <a:cxn ang="0">
                  <a:pos x="connsiteX2" y="connsiteY2"/>
                </a:cxn>
              </a:cxnLst>
              <a:rect l="l" t="t" r="r" b="b"/>
              <a:pathLst>
                <a:path w="646332" h="642097">
                  <a:moveTo>
                    <a:pt x="0" y="642097"/>
                  </a:moveTo>
                  <a:lnTo>
                    <a:pt x="646332" y="0"/>
                  </a:lnTo>
                  <a:lnTo>
                    <a:pt x="646332" y="642097"/>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00"/>
            </a:p>
          </p:txBody>
        </p:sp>
        <p:sp>
          <p:nvSpPr>
            <p:cNvPr id="13" name="Полилиния: фигура 13">
              <a:extLst>
                <a:ext uri="{FF2B5EF4-FFF2-40B4-BE49-F238E27FC236}">
                  <a16:creationId xmlns:a16="http://schemas.microsoft.com/office/drawing/2014/main" xmlns="" id="{388B51B0-32B1-4F5D-A34B-A10B6FF45793}"/>
                </a:ext>
              </a:extLst>
            </p:cNvPr>
            <p:cNvSpPr/>
            <p:nvPr/>
          </p:nvSpPr>
          <p:spPr>
            <a:xfrm rot="2688700">
              <a:off x="8551863" y="-320675"/>
              <a:ext cx="647700" cy="641350"/>
            </a:xfrm>
            <a:custGeom>
              <a:avLst/>
              <a:gdLst>
                <a:gd name="connsiteX0" fmla="*/ 0 w 646332"/>
                <a:gd name="connsiteY0" fmla="*/ 642097 h 642097"/>
                <a:gd name="connsiteX1" fmla="*/ 646332 w 646332"/>
                <a:gd name="connsiteY1" fmla="*/ 0 h 642097"/>
                <a:gd name="connsiteX2" fmla="*/ 646332 w 646332"/>
                <a:gd name="connsiteY2" fmla="*/ 642097 h 642097"/>
              </a:gdLst>
              <a:ahLst/>
              <a:cxnLst>
                <a:cxn ang="0">
                  <a:pos x="connsiteX0" y="connsiteY0"/>
                </a:cxn>
                <a:cxn ang="0">
                  <a:pos x="connsiteX1" y="connsiteY1"/>
                </a:cxn>
                <a:cxn ang="0">
                  <a:pos x="connsiteX2" y="connsiteY2"/>
                </a:cxn>
              </a:cxnLst>
              <a:rect l="l" t="t" r="r" b="b"/>
              <a:pathLst>
                <a:path w="646332" h="642097">
                  <a:moveTo>
                    <a:pt x="0" y="642097"/>
                  </a:moveTo>
                  <a:lnTo>
                    <a:pt x="646332" y="0"/>
                  </a:lnTo>
                  <a:lnTo>
                    <a:pt x="646332" y="642097"/>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00"/>
            </a:p>
          </p:txBody>
        </p:sp>
      </p:grpSp>
      <p:sp>
        <p:nvSpPr>
          <p:cNvPr id="14" name="Rectangle 13">
            <a:extLst>
              <a:ext uri="{FF2B5EF4-FFF2-40B4-BE49-F238E27FC236}">
                <a16:creationId xmlns:a16="http://schemas.microsoft.com/office/drawing/2014/main" xmlns="" id="{2DABE7EF-9BFF-43D8-B3E3-8B1A308EC4BD}"/>
              </a:ext>
            </a:extLst>
          </p:cNvPr>
          <p:cNvSpPr/>
          <p:nvPr userDrawn="1"/>
        </p:nvSpPr>
        <p:spPr>
          <a:xfrm>
            <a:off x="2307939" y="-4794"/>
            <a:ext cx="5434313" cy="6862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3253452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9D54EE-0D73-4FDC-8312-4E21BB23DB24}" type="datetimeFigureOut">
              <a:rPr lang="en-US" smtClean="0"/>
              <a:t>12/4/2023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0EBF0A-94C9-4A9B-BA1E-C21ADEFDACD6}" type="slidenum">
              <a:rPr lang="en-US" smtClean="0"/>
              <a:t>‹#›</a:t>
            </a:fld>
            <a:endParaRPr lang="en-US" dirty="0"/>
          </a:p>
        </p:txBody>
      </p:sp>
    </p:spTree>
    <p:extLst>
      <p:ext uri="{BB962C8B-B14F-4D97-AF65-F5344CB8AC3E}">
        <p14:creationId xmlns:p14="http://schemas.microsoft.com/office/powerpoint/2010/main" val="560383179"/>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649" r:id="rId12"/>
    <p:sldLayoutId id="214748365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package" Target="../embeddings/Microsoft_Excel_Worksheet2.xlsx"/></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Microsoft_Excel_Worksheet1.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Stoneham Town 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7725" y="1961069"/>
            <a:ext cx="2876550" cy="28765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4362651"/>
            <a:ext cx="12192000"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tabLst>
                <a:tab pos="2743200" algn="l"/>
              </a:tabLst>
              <a:defRPr>
                <a:solidFill>
                  <a:schemeClr val="tx1"/>
                </a:solidFill>
                <a:latin typeface="Arial" panose="020B0604020202020204" pitchFamily="34" charset="0"/>
              </a:defRPr>
            </a:lvl1pPr>
            <a:lvl2pPr eaLnBrk="0" fontAlgn="base" hangingPunct="0">
              <a:spcBef>
                <a:spcPct val="0"/>
              </a:spcBef>
              <a:spcAft>
                <a:spcPct val="0"/>
              </a:spcAft>
              <a:tabLst>
                <a:tab pos="2743200" algn="l"/>
              </a:tabLst>
              <a:defRPr>
                <a:solidFill>
                  <a:schemeClr val="tx1"/>
                </a:solidFill>
                <a:latin typeface="Arial" panose="020B0604020202020204" pitchFamily="34" charset="0"/>
              </a:defRPr>
            </a:lvl2pPr>
            <a:lvl3pPr eaLnBrk="0" fontAlgn="base" hangingPunct="0">
              <a:spcBef>
                <a:spcPct val="0"/>
              </a:spcBef>
              <a:spcAft>
                <a:spcPct val="0"/>
              </a:spcAft>
              <a:tabLst>
                <a:tab pos="2743200" algn="l"/>
              </a:tabLst>
              <a:defRPr>
                <a:solidFill>
                  <a:schemeClr val="tx1"/>
                </a:solidFill>
                <a:latin typeface="Arial" panose="020B0604020202020204" pitchFamily="34" charset="0"/>
              </a:defRPr>
            </a:lvl3pPr>
            <a:lvl4pPr eaLnBrk="0" fontAlgn="base" hangingPunct="0">
              <a:spcBef>
                <a:spcPct val="0"/>
              </a:spcBef>
              <a:spcAft>
                <a:spcPct val="0"/>
              </a:spcAft>
              <a:tabLst>
                <a:tab pos="2743200" algn="l"/>
              </a:tabLst>
              <a:defRPr>
                <a:solidFill>
                  <a:schemeClr val="tx1"/>
                </a:solidFill>
                <a:latin typeface="Arial" panose="020B0604020202020204" pitchFamily="34" charset="0"/>
              </a:defRPr>
            </a:lvl4pPr>
            <a:lvl5pPr eaLnBrk="0" fontAlgn="base" hangingPunct="0">
              <a:spcBef>
                <a:spcPct val="0"/>
              </a:spcBef>
              <a:spcAft>
                <a:spcPct val="0"/>
              </a:spcAft>
              <a:tabLst>
                <a:tab pos="2743200" algn="l"/>
              </a:tabLst>
              <a:defRPr>
                <a:solidFill>
                  <a:schemeClr val="tx1"/>
                </a:solidFill>
                <a:latin typeface="Arial" panose="020B0604020202020204" pitchFamily="34" charset="0"/>
              </a:defRPr>
            </a:lvl5pPr>
            <a:lvl6pPr eaLnBrk="0" fontAlgn="base" hangingPunct="0">
              <a:spcBef>
                <a:spcPct val="0"/>
              </a:spcBef>
              <a:spcAft>
                <a:spcPct val="0"/>
              </a:spcAft>
              <a:tabLst>
                <a:tab pos="2743200" algn="l"/>
              </a:tabLst>
              <a:defRPr>
                <a:solidFill>
                  <a:schemeClr val="tx1"/>
                </a:solidFill>
                <a:latin typeface="Arial" panose="020B0604020202020204" pitchFamily="34" charset="0"/>
              </a:defRPr>
            </a:lvl6pPr>
            <a:lvl7pPr eaLnBrk="0" fontAlgn="base" hangingPunct="0">
              <a:spcBef>
                <a:spcPct val="0"/>
              </a:spcBef>
              <a:spcAft>
                <a:spcPct val="0"/>
              </a:spcAft>
              <a:tabLst>
                <a:tab pos="2743200" algn="l"/>
              </a:tabLst>
              <a:defRPr>
                <a:solidFill>
                  <a:schemeClr val="tx1"/>
                </a:solidFill>
                <a:latin typeface="Arial" panose="020B0604020202020204" pitchFamily="34" charset="0"/>
              </a:defRPr>
            </a:lvl7pPr>
            <a:lvl8pPr eaLnBrk="0" fontAlgn="base" hangingPunct="0">
              <a:spcBef>
                <a:spcPct val="0"/>
              </a:spcBef>
              <a:spcAft>
                <a:spcPct val="0"/>
              </a:spcAft>
              <a:tabLst>
                <a:tab pos="2743200" algn="l"/>
              </a:tabLst>
              <a:defRPr>
                <a:solidFill>
                  <a:schemeClr val="tx1"/>
                </a:solidFill>
                <a:latin typeface="Arial" panose="020B0604020202020204" pitchFamily="34" charset="0"/>
              </a:defRPr>
            </a:lvl8pPr>
            <a:lvl9pPr eaLnBrk="0" fontAlgn="base" hangingPunct="0">
              <a:spcBef>
                <a:spcPct val="0"/>
              </a:spcBef>
              <a:spcAft>
                <a:spcPct val="0"/>
              </a:spcAft>
              <a:tabLst>
                <a:tab pos="27432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l"/>
              </a:tabLst>
            </a:pPr>
            <a:endParaRPr kumimoji="0" lang="en-US" altLang="en-US"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743200" algn="l"/>
              </a:tabLst>
            </a:pPr>
            <a:endParaRPr kumimoji="0" lang="en-US" altLang="en-US"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743200" algn="l"/>
              </a:tabLst>
            </a:pPr>
            <a:r>
              <a:rPr kumimoji="0" lang="en-US" altLang="en-US" sz="2000" b="1" i="0" u="none" strike="noStrike" cap="none" normalizeH="0" baseline="0" dirty="0" smtClean="0">
                <a:ln>
                  <a:noFill/>
                </a:ln>
                <a:solidFill>
                  <a:schemeClr val="tx1"/>
                </a:solidFill>
                <a:effectLst/>
                <a:latin typeface="+mn-lt"/>
                <a:cs typeface="Times New Roman" panose="02020603050405020304" pitchFamily="18" charset="0"/>
              </a:rPr>
              <a:t>Presented by </a:t>
            </a:r>
          </a:p>
          <a:p>
            <a:pPr marL="0" marR="0" lvl="0" indent="0" algn="ctr" defTabSz="914400" rtl="0" eaLnBrk="0" fontAlgn="base" latinLnBrk="0" hangingPunct="0">
              <a:lnSpc>
                <a:spcPct val="100000"/>
              </a:lnSpc>
              <a:spcBef>
                <a:spcPct val="0"/>
              </a:spcBef>
              <a:spcAft>
                <a:spcPct val="0"/>
              </a:spcAft>
              <a:buClrTx/>
              <a:buSzTx/>
              <a:buFontTx/>
              <a:buNone/>
              <a:tabLst>
                <a:tab pos="2743200" algn="l"/>
              </a:tabLst>
            </a:pPr>
            <a:r>
              <a:rPr kumimoji="0" lang="en-US" altLang="en-US" sz="2000" b="1" i="0" u="sng" strike="noStrike" cap="none" normalizeH="0" baseline="0" dirty="0" smtClean="0">
                <a:ln>
                  <a:noFill/>
                </a:ln>
                <a:solidFill>
                  <a:schemeClr val="tx1"/>
                </a:solidFill>
                <a:effectLst/>
                <a:latin typeface="+mn-lt"/>
                <a:ea typeface="Times New Roman" panose="02020603050405020304" pitchFamily="18" charset="0"/>
              </a:rPr>
              <a:t>Stoneham Board of Assessors</a:t>
            </a:r>
            <a:endParaRPr kumimoji="0" lang="en-US" altLang="en-US" sz="20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tab pos="2743200" algn="l"/>
              </a:tabLst>
            </a:pPr>
            <a:r>
              <a:rPr kumimoji="0" lang="en-US" altLang="en-US" sz="1400" b="1" i="0" u="none" strike="noStrike" cap="none" normalizeH="0" baseline="0" dirty="0" smtClean="0">
                <a:ln>
                  <a:noFill/>
                </a:ln>
                <a:solidFill>
                  <a:schemeClr val="tx1"/>
                </a:solidFill>
                <a:effectLst/>
                <a:latin typeface="+mn-lt"/>
                <a:ea typeface="Times New Roman" panose="02020603050405020304" pitchFamily="18" charset="0"/>
              </a:rPr>
              <a:t>Craig J. Celli, </a:t>
            </a:r>
            <a:r>
              <a:rPr lang="en-US" altLang="en-US" sz="1400" b="1" i="1" dirty="0" smtClean="0">
                <a:latin typeface="+mn-lt"/>
                <a:ea typeface="Times New Roman" panose="02020603050405020304" pitchFamily="18" charset="0"/>
              </a:rPr>
              <a:t>Ch</a:t>
            </a:r>
            <a:r>
              <a:rPr kumimoji="0" lang="en-US" altLang="en-US" sz="1400" b="1" i="1" u="none" strike="noStrike" cap="none" normalizeH="0" baseline="0" dirty="0" smtClean="0">
                <a:ln>
                  <a:noFill/>
                </a:ln>
                <a:solidFill>
                  <a:schemeClr val="tx1"/>
                </a:solidFill>
                <a:effectLst/>
                <a:latin typeface="+mn-lt"/>
                <a:ea typeface="Times New Roman" panose="02020603050405020304" pitchFamily="18" charset="0"/>
              </a:rPr>
              <a:t>airman </a:t>
            </a:r>
            <a:r>
              <a:rPr kumimoji="0" lang="en-US" altLang="en-US" sz="1400" b="1" i="0" u="none" strike="noStrike" cap="none" normalizeH="0" baseline="0" dirty="0" smtClean="0">
                <a:ln>
                  <a:noFill/>
                </a:ln>
                <a:solidFill>
                  <a:schemeClr val="tx1"/>
                </a:solidFill>
                <a:effectLst/>
                <a:latin typeface="+mn-lt"/>
                <a:ea typeface="Times New Roman" panose="02020603050405020304" pitchFamily="18" charset="0"/>
              </a:rPr>
              <a:t> </a:t>
            </a:r>
            <a:endParaRPr kumimoji="0" lang="en-US" altLang="en-US" sz="14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tab pos="2743200" algn="l"/>
              </a:tabLst>
            </a:pPr>
            <a:r>
              <a:rPr kumimoji="0" lang="en-US" altLang="en-US" sz="1400" b="1" i="0" u="none" strike="noStrike" cap="none" normalizeH="0" baseline="0" dirty="0" smtClean="0">
                <a:ln>
                  <a:noFill/>
                </a:ln>
                <a:solidFill>
                  <a:schemeClr val="tx1"/>
                </a:solidFill>
                <a:effectLst/>
                <a:latin typeface="+mn-lt"/>
                <a:ea typeface="Times New Roman" panose="02020603050405020304" pitchFamily="18" charset="0"/>
              </a:rPr>
              <a:t>Eric Josephson, </a:t>
            </a:r>
            <a:r>
              <a:rPr kumimoji="0" lang="en-US" altLang="en-US" sz="1400" b="1" i="1" u="none" strike="noStrike" cap="none" normalizeH="0" baseline="0" dirty="0" smtClean="0">
                <a:ln>
                  <a:noFill/>
                </a:ln>
                <a:solidFill>
                  <a:schemeClr val="tx1"/>
                </a:solidFill>
                <a:effectLst/>
                <a:latin typeface="+mn-lt"/>
                <a:ea typeface="Times New Roman" panose="02020603050405020304" pitchFamily="18" charset="0"/>
              </a:rPr>
              <a:t>Secretary</a:t>
            </a:r>
            <a:endParaRPr kumimoji="0" lang="en-US" altLang="en-US" sz="14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tab pos="2743200" algn="l"/>
              </a:tabLst>
            </a:pPr>
            <a:r>
              <a:rPr kumimoji="0" lang="en-US" altLang="en-US" sz="1400" b="1" i="0" u="none" strike="noStrike" cap="none" normalizeH="0" baseline="0" dirty="0" smtClean="0">
                <a:ln>
                  <a:noFill/>
                </a:ln>
                <a:solidFill>
                  <a:schemeClr val="tx1"/>
                </a:solidFill>
                <a:effectLst/>
                <a:latin typeface="+mn-lt"/>
                <a:ea typeface="Times New Roman" panose="02020603050405020304" pitchFamily="18" charset="0"/>
              </a:rPr>
              <a:t>William Jordan, </a:t>
            </a:r>
            <a:r>
              <a:rPr kumimoji="0" lang="en-US" altLang="en-US" sz="1400" b="1" i="1" u="none" strike="noStrike" cap="none" normalizeH="0" baseline="0" dirty="0" smtClean="0">
                <a:ln>
                  <a:noFill/>
                </a:ln>
                <a:solidFill>
                  <a:schemeClr val="tx1"/>
                </a:solidFill>
                <a:effectLst/>
                <a:latin typeface="+mn-lt"/>
                <a:ea typeface="Times New Roman" panose="02020603050405020304" pitchFamily="18" charset="0"/>
              </a:rPr>
              <a:t>Member</a:t>
            </a:r>
            <a:endParaRPr kumimoji="0" lang="en-US" altLang="en-US" sz="14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tab pos="2743200" algn="l"/>
              </a:tabLst>
            </a:pPr>
            <a:r>
              <a:rPr kumimoji="0" lang="en-US" altLang="en-US" sz="1400" b="1" i="0" u="none" strike="noStrike" cap="none" normalizeH="0" baseline="0" dirty="0" smtClean="0">
                <a:ln>
                  <a:noFill/>
                </a:ln>
                <a:solidFill>
                  <a:schemeClr val="tx1"/>
                </a:solidFill>
                <a:effectLst/>
                <a:latin typeface="+mn-lt"/>
                <a:ea typeface="Times New Roman" panose="02020603050405020304" pitchFamily="18" charset="0"/>
              </a:rPr>
              <a:t>Cheryl Kozlowski,</a:t>
            </a:r>
            <a:r>
              <a:rPr kumimoji="0" lang="en-US" altLang="en-US" sz="1400" b="1" i="0" u="none" strike="noStrike" cap="none" normalizeH="0" dirty="0" smtClean="0">
                <a:ln>
                  <a:noFill/>
                </a:ln>
                <a:solidFill>
                  <a:schemeClr val="tx1"/>
                </a:solidFill>
                <a:effectLst/>
                <a:latin typeface="+mn-lt"/>
                <a:ea typeface="Times New Roman" panose="02020603050405020304" pitchFamily="18" charset="0"/>
              </a:rPr>
              <a:t> </a:t>
            </a:r>
            <a:r>
              <a:rPr kumimoji="0" lang="en-US" altLang="en-US" sz="1400" b="1" i="1" u="none" strike="noStrike" cap="none" normalizeH="0" baseline="0" dirty="0" smtClean="0">
                <a:ln>
                  <a:noFill/>
                </a:ln>
                <a:solidFill>
                  <a:schemeClr val="tx1"/>
                </a:solidFill>
                <a:effectLst/>
                <a:latin typeface="+mn-lt"/>
                <a:ea typeface="Times New Roman" panose="02020603050405020304" pitchFamily="18" charset="0"/>
              </a:rPr>
              <a:t>Director of Assessing</a:t>
            </a:r>
            <a:endParaRPr kumimoji="0" lang="en-US" altLang="en-US" sz="14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tab pos="2743200" algn="l"/>
              </a:tabLst>
            </a:pPr>
            <a:r>
              <a:rPr kumimoji="0" lang="en-US" altLang="en-US" sz="1400" b="1" i="0" u="none" strike="noStrike" cap="none" normalizeH="0" baseline="0" dirty="0" smtClean="0">
                <a:ln>
                  <a:noFill/>
                </a:ln>
                <a:solidFill>
                  <a:schemeClr val="tx1"/>
                </a:solidFill>
                <a:effectLst/>
                <a:latin typeface="+mn-lt"/>
                <a:ea typeface="Times New Roman" panose="02020603050405020304" pitchFamily="18" charset="0"/>
              </a:rPr>
              <a:t>Nicholas Coscia, </a:t>
            </a:r>
            <a:r>
              <a:rPr kumimoji="0" lang="en-US" altLang="en-US" sz="1400" b="1" i="1" u="none" strike="noStrike" cap="none" normalizeH="0" baseline="0" dirty="0" smtClean="0">
                <a:ln>
                  <a:noFill/>
                </a:ln>
                <a:solidFill>
                  <a:schemeClr val="tx1"/>
                </a:solidFill>
                <a:effectLst/>
                <a:latin typeface="+mn-lt"/>
                <a:ea typeface="Times New Roman" panose="02020603050405020304" pitchFamily="18" charset="0"/>
              </a:rPr>
              <a:t>Administrative Assistant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3"/>
          <p:cNvSpPr/>
          <p:nvPr/>
        </p:nvSpPr>
        <p:spPr>
          <a:xfrm>
            <a:off x="0" y="110184"/>
            <a:ext cx="12192000" cy="1754326"/>
          </a:xfrm>
          <a:prstGeom prst="rect">
            <a:avLst/>
          </a:prstGeom>
        </p:spPr>
        <p:txBody>
          <a:bodyPr wrap="square">
            <a:spAutoFit/>
          </a:bodyPr>
          <a:lstStyle/>
          <a:p>
            <a:pPr lvl="0" algn="ctr" eaLnBrk="0" fontAlgn="base" hangingPunct="0">
              <a:spcBef>
                <a:spcPct val="0"/>
              </a:spcBef>
              <a:spcAft>
                <a:spcPct val="0"/>
              </a:spcAft>
            </a:pPr>
            <a:r>
              <a:rPr lang="en-US" altLang="en-US" sz="4000" b="1" dirty="0" smtClean="0">
                <a:ea typeface="Times New Roman" panose="02020603050405020304" pitchFamily="18" charset="0"/>
                <a:cs typeface="Arial" panose="020B0604020202020204" pitchFamily="34" charset="0"/>
              </a:rPr>
              <a:t>TOWN OF STONEHAM</a:t>
            </a:r>
          </a:p>
          <a:p>
            <a:pPr lvl="0" algn="ctr" eaLnBrk="0" fontAlgn="base" hangingPunct="0">
              <a:spcBef>
                <a:spcPct val="0"/>
              </a:spcBef>
              <a:spcAft>
                <a:spcPct val="0"/>
              </a:spcAft>
            </a:pPr>
            <a:r>
              <a:rPr lang="en-US" altLang="en-US" sz="4000" b="1" dirty="0" smtClean="0">
                <a:ea typeface="Times New Roman" panose="02020603050405020304" pitchFamily="18" charset="0"/>
                <a:cs typeface="Arial" panose="020B0604020202020204" pitchFamily="34" charset="0"/>
              </a:rPr>
              <a:t>FISCAL YEAR 2024 CLASSIFICATION PRESENTATION</a:t>
            </a:r>
          </a:p>
          <a:p>
            <a:pPr lvl="0" algn="ctr" eaLnBrk="0" fontAlgn="base" hangingPunct="0">
              <a:spcBef>
                <a:spcPct val="0"/>
              </a:spcBef>
              <a:spcAft>
                <a:spcPct val="0"/>
              </a:spcAft>
            </a:pPr>
            <a:r>
              <a:rPr lang="en-US" altLang="en-US" sz="2600" dirty="0" smtClean="0">
                <a:latin typeface="Franklin Gothic Book" panose="020B0503020102020204" pitchFamily="34" charset="0"/>
              </a:rPr>
              <a:t>December 5, 2023</a:t>
            </a:r>
            <a:endParaRPr lang="en-US" altLang="en-US" sz="2600" dirty="0">
              <a:latin typeface="Franklin Gothic Book" panose="020B0503020102020204" pitchFamily="34" charset="0"/>
            </a:endParaRPr>
          </a:p>
        </p:txBody>
      </p:sp>
    </p:spTree>
    <p:extLst>
      <p:ext uri="{BB962C8B-B14F-4D97-AF65-F5344CB8AC3E}">
        <p14:creationId xmlns:p14="http://schemas.microsoft.com/office/powerpoint/2010/main" val="3966470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16597"/>
            <a:ext cx="12191999" cy="584775"/>
          </a:xfrm>
          <a:prstGeom prst="rect">
            <a:avLst/>
          </a:prstGeom>
          <a:noFill/>
        </p:spPr>
        <p:txBody>
          <a:bodyPr wrap="square" lIns="91440" tIns="45720" rIns="91440" bIns="45720">
            <a:spAutoFit/>
          </a:bodyPr>
          <a:lstStyle/>
          <a:p>
            <a:pPr algn="ctr"/>
            <a:r>
              <a:rPr lang="en-US" sz="3200" b="1" dirty="0" smtClean="0"/>
              <a:t>Stoneham CIP Shift &amp; Tax Rate History </a:t>
            </a:r>
            <a:endParaRPr lang="en-US" sz="3200" b="1" dirty="0"/>
          </a:p>
        </p:txBody>
      </p:sp>
      <p:graphicFrame>
        <p:nvGraphicFramePr>
          <p:cNvPr id="2" name="Table 1"/>
          <p:cNvGraphicFramePr>
            <a:graphicFrameLocks noGrp="1"/>
          </p:cNvGraphicFramePr>
          <p:nvPr>
            <p:extLst>
              <p:ext uri="{D42A27DB-BD31-4B8C-83A1-F6EECF244321}">
                <p14:modId xmlns:p14="http://schemas.microsoft.com/office/powerpoint/2010/main" val="2879761243"/>
              </p:ext>
            </p:extLst>
          </p:nvPr>
        </p:nvGraphicFramePr>
        <p:xfrm>
          <a:off x="697043" y="906897"/>
          <a:ext cx="10650511" cy="5538865"/>
        </p:xfrm>
        <a:graphic>
          <a:graphicData uri="http://schemas.openxmlformats.org/drawingml/2006/table">
            <a:tbl>
              <a:tblPr/>
              <a:tblGrid>
                <a:gridCol w="1383677"/>
                <a:gridCol w="1142487"/>
                <a:gridCol w="1117098"/>
                <a:gridCol w="1002849"/>
                <a:gridCol w="850518"/>
                <a:gridCol w="748962"/>
                <a:gridCol w="1167875"/>
                <a:gridCol w="1117098"/>
                <a:gridCol w="1155181"/>
                <a:gridCol w="964766"/>
              </a:tblGrid>
              <a:tr h="996904">
                <a:tc>
                  <a:txBody>
                    <a:bodyPr/>
                    <a:lstStyle/>
                    <a:p>
                      <a:pPr algn="ctr" fontAlgn="b"/>
                      <a:r>
                        <a:rPr lang="en-US" sz="1300" b="1" i="0" u="none" strike="noStrike" dirty="0">
                          <a:solidFill>
                            <a:srgbClr val="FFFFFF"/>
                          </a:solidFill>
                          <a:effectLst/>
                          <a:latin typeface="Calibri" panose="020F0502020204030204" pitchFamily="34" charset="0"/>
                        </a:rPr>
                        <a:t>Fiscal Year</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300" b="1" i="0" u="none" strike="noStrike">
                          <a:solidFill>
                            <a:srgbClr val="FFFFFF"/>
                          </a:solidFill>
                          <a:effectLst/>
                          <a:latin typeface="Calibri" panose="020F0502020204030204" pitchFamily="34" charset="0"/>
                        </a:rPr>
                        <a:t>% of Tax Base Residential (Unshifted)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300" b="1" i="0" u="none" strike="noStrike">
                          <a:solidFill>
                            <a:srgbClr val="FFFFFF"/>
                          </a:solidFill>
                          <a:effectLst/>
                          <a:latin typeface="Calibri" panose="020F0502020204030204" pitchFamily="34" charset="0"/>
                        </a:rPr>
                        <a:t>% of Tax Base CIP (Unshifted)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300" b="1" i="0" u="none" strike="noStrike" dirty="0">
                          <a:solidFill>
                            <a:srgbClr val="FFFFFF"/>
                          </a:solidFill>
                          <a:effectLst/>
                          <a:latin typeface="Calibri" panose="020F0502020204030204" pitchFamily="34" charset="0"/>
                        </a:rPr>
                        <a:t>Single Tax Rate  (</a:t>
                      </a:r>
                      <a:r>
                        <a:rPr lang="en-US" sz="1300" b="1" i="0" u="none" strike="noStrike" dirty="0" err="1">
                          <a:solidFill>
                            <a:srgbClr val="FFFFFF"/>
                          </a:solidFill>
                          <a:effectLst/>
                          <a:latin typeface="Calibri" panose="020F0502020204030204" pitchFamily="34" charset="0"/>
                        </a:rPr>
                        <a:t>Unshifted</a:t>
                      </a:r>
                      <a:r>
                        <a:rPr lang="en-US" sz="1300" b="1" i="0" u="none" strike="noStrike" dirty="0">
                          <a:solidFill>
                            <a:srgbClr val="FFFFFF"/>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300" b="1" i="0" u="none" strike="noStrike">
                          <a:solidFill>
                            <a:srgbClr val="FFFFFF"/>
                          </a:solidFill>
                          <a:effectLst/>
                          <a:latin typeface="Calibri" panose="020F0502020204030204" pitchFamily="34" charset="0"/>
                        </a:rPr>
                        <a:t>Maximum Allowable Shift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300" b="1" i="0" u="none" strike="noStrike" dirty="0">
                          <a:solidFill>
                            <a:srgbClr val="FFFFFF"/>
                          </a:solidFill>
                          <a:effectLst/>
                          <a:latin typeface="Calibri" panose="020F0502020204030204" pitchFamily="34" charset="0"/>
                        </a:rPr>
                        <a:t>shift Selected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300" b="1" i="0" u="none" strike="noStrike">
                          <a:solidFill>
                            <a:srgbClr val="FFFFFF"/>
                          </a:solidFill>
                          <a:effectLst/>
                          <a:latin typeface="Calibri" panose="020F0502020204030204" pitchFamily="34" charset="0"/>
                        </a:rPr>
                        <a:t>% of Tax Base Residential (Shifted)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300" b="1" i="0" u="none" strike="noStrike">
                          <a:solidFill>
                            <a:srgbClr val="FFFFFF"/>
                          </a:solidFill>
                          <a:effectLst/>
                          <a:latin typeface="Calibri" panose="020F0502020204030204" pitchFamily="34" charset="0"/>
                        </a:rPr>
                        <a:t>Residential                Tax Rate  (Shifted)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300" b="1" i="0" u="none" strike="noStrike">
                          <a:solidFill>
                            <a:srgbClr val="FFFFFF"/>
                          </a:solidFill>
                          <a:effectLst/>
                          <a:latin typeface="Calibri" panose="020F0502020204030204" pitchFamily="34" charset="0"/>
                        </a:rPr>
                        <a:t>% of the Tax Base CIP (Shifted)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300" b="1" i="0" u="none" strike="noStrike">
                          <a:solidFill>
                            <a:srgbClr val="FFFFFF"/>
                          </a:solidFill>
                          <a:effectLst/>
                          <a:latin typeface="Calibri" panose="020F0502020204030204" pitchFamily="34" charset="0"/>
                        </a:rPr>
                        <a:t>CIP                  Tax  Rate (Shifted)</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r>
              <a:tr h="266547">
                <a:tc>
                  <a:txBody>
                    <a:bodyPr/>
                    <a:lstStyle/>
                    <a:p>
                      <a:pPr algn="ctr" fontAlgn="b"/>
                      <a:r>
                        <a:rPr lang="en-US" sz="1300" b="1" i="0" u="none" strike="noStrike">
                          <a:solidFill>
                            <a:srgbClr val="FFFFFF"/>
                          </a:solidFill>
                          <a:effectLst/>
                          <a:latin typeface="Calibri" panose="020F0502020204030204" pitchFamily="34" charset="0"/>
                        </a:rPr>
                        <a:t>2024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300" b="0" i="0" u="none" strike="noStrike">
                          <a:solidFill>
                            <a:srgbClr val="000000"/>
                          </a:solidFill>
                          <a:effectLst/>
                          <a:latin typeface="Calibri" panose="020F0502020204030204" pitchFamily="34" charset="0"/>
                        </a:rPr>
                        <a:t>90.25%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300" b="0" i="0" u="none" strike="noStrike">
                          <a:solidFill>
                            <a:srgbClr val="000000"/>
                          </a:solidFill>
                          <a:effectLst/>
                          <a:latin typeface="Calibri" panose="020F0502020204030204" pitchFamily="34" charset="0"/>
                        </a:rPr>
                        <a:t>9.75%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300" b="0" i="0" u="none" strike="noStrike">
                          <a:solidFill>
                            <a:srgbClr val="000000"/>
                          </a:solidFill>
                          <a:effectLst/>
                          <a:latin typeface="Calibri" panose="020F0502020204030204" pitchFamily="34" charset="0"/>
                        </a:rPr>
                        <a:t>$11.52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300" b="1" i="0" u="none" strike="noStrike" dirty="0">
                          <a:solidFill>
                            <a:srgbClr val="000000"/>
                          </a:solidFill>
                          <a:effectLst/>
                          <a:latin typeface="Calibri" panose="020F0502020204030204" pitchFamily="34" charset="0"/>
                        </a:rPr>
                        <a:t>175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300" b="0" i="0" u="none" strike="noStrike">
                          <a:solidFill>
                            <a:srgbClr val="000000"/>
                          </a:solidFill>
                          <a:effectLst/>
                          <a:latin typeface="Calibri" panose="020F0502020204030204" pitchFamily="34" charset="0"/>
                        </a:rPr>
                        <a:t>175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300" b="0" i="0" u="none" strike="noStrike">
                          <a:solidFill>
                            <a:srgbClr val="000000"/>
                          </a:solidFill>
                          <a:effectLst/>
                          <a:latin typeface="Calibri" panose="020F0502020204030204" pitchFamily="34" charset="0"/>
                        </a:rPr>
                        <a:t>82.93%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300" b="0" i="0" u="none" strike="noStrike" dirty="0">
                          <a:solidFill>
                            <a:srgbClr val="000000"/>
                          </a:solidFill>
                          <a:effectLst/>
                          <a:latin typeface="Calibri" panose="020F0502020204030204" pitchFamily="34" charset="0"/>
                        </a:rPr>
                        <a:t>$10.59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300" b="0" i="0" u="none" strike="noStrike">
                          <a:solidFill>
                            <a:srgbClr val="000000"/>
                          </a:solidFill>
                          <a:effectLst/>
                          <a:latin typeface="Calibri" panose="020F0502020204030204" pitchFamily="34" charset="0"/>
                        </a:rPr>
                        <a:t>17.07%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300" b="0" i="0" u="none" strike="noStrike" dirty="0">
                          <a:solidFill>
                            <a:srgbClr val="000000"/>
                          </a:solidFill>
                          <a:effectLst/>
                          <a:latin typeface="Calibri" panose="020F0502020204030204" pitchFamily="34" charset="0"/>
                        </a:rPr>
                        <a:t>$20.17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66547">
                <a:tc>
                  <a:txBody>
                    <a:bodyPr/>
                    <a:lstStyle/>
                    <a:p>
                      <a:pPr algn="ctr" fontAlgn="b"/>
                      <a:r>
                        <a:rPr lang="en-US" sz="1300" b="1" i="0" u="none" strike="noStrike">
                          <a:solidFill>
                            <a:srgbClr val="FFFFFF"/>
                          </a:solidFill>
                          <a:effectLst/>
                          <a:latin typeface="Calibri" panose="020F0502020204030204" pitchFamily="34" charset="0"/>
                        </a:rPr>
                        <a:t>2023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300" b="0" i="0" u="none" strike="noStrike">
                          <a:solidFill>
                            <a:srgbClr val="000000"/>
                          </a:solidFill>
                          <a:effectLst/>
                          <a:latin typeface="Calibri" panose="020F0502020204030204" pitchFamily="34" charset="0"/>
                        </a:rPr>
                        <a:t>90.13%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9.87%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$12.09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dirty="0">
                          <a:solidFill>
                            <a:srgbClr val="000000"/>
                          </a:solidFill>
                          <a:effectLst/>
                          <a:latin typeface="Calibri" panose="020F0502020204030204" pitchFamily="34" charset="0"/>
                        </a:rPr>
                        <a:t>175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82.72%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17.28%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$21.16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547">
                <a:tc>
                  <a:txBody>
                    <a:bodyPr/>
                    <a:lstStyle/>
                    <a:p>
                      <a:pPr algn="ctr" fontAlgn="b"/>
                      <a:r>
                        <a:rPr lang="en-US" sz="1300" b="1" i="0" u="none" strike="noStrike">
                          <a:solidFill>
                            <a:srgbClr val="FFFFFF"/>
                          </a:solidFill>
                          <a:effectLst/>
                          <a:latin typeface="Calibri" panose="020F0502020204030204" pitchFamily="34" charset="0"/>
                        </a:rPr>
                        <a:t>2022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300" b="0" i="0" u="none" strike="noStrike">
                          <a:solidFill>
                            <a:srgbClr val="000000"/>
                          </a:solidFill>
                          <a:effectLst/>
                          <a:latin typeface="Calibri" panose="020F0502020204030204" pitchFamily="34" charset="0"/>
                        </a:rPr>
                        <a:t>90.33%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9.67%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$11.32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dirty="0">
                          <a:solidFill>
                            <a:srgbClr val="000000"/>
                          </a:solidFill>
                          <a:effectLst/>
                          <a:latin typeface="Calibri" panose="020F0502020204030204" pitchFamily="34" charset="0"/>
                        </a:rPr>
                        <a:t>175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83.08%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$10.41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16.92%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$19.81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547">
                <a:tc>
                  <a:txBody>
                    <a:bodyPr/>
                    <a:lstStyle/>
                    <a:p>
                      <a:pPr algn="ctr" fontAlgn="b"/>
                      <a:r>
                        <a:rPr lang="en-US" sz="1300" b="1" i="0" u="none" strike="noStrike">
                          <a:solidFill>
                            <a:srgbClr val="FFFFFF"/>
                          </a:solidFill>
                          <a:effectLst/>
                          <a:latin typeface="Calibri" panose="020F0502020204030204" pitchFamily="34" charset="0"/>
                        </a:rPr>
                        <a:t>2021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300" b="0" i="0" u="none" strike="noStrike">
                          <a:solidFill>
                            <a:srgbClr val="000000"/>
                          </a:solidFill>
                          <a:effectLst/>
                          <a:latin typeface="Calibri" panose="020F0502020204030204" pitchFamily="34" charset="0"/>
                        </a:rPr>
                        <a:t>90.75%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9.25%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$11.71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dirty="0">
                          <a:solidFill>
                            <a:srgbClr val="000000"/>
                          </a:solidFill>
                          <a:effectLst/>
                          <a:latin typeface="Calibri" panose="020F0502020204030204" pitchFamily="34" charset="0"/>
                        </a:rPr>
                        <a:t>175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83.81%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$10.82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16.19%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$20.49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547">
                <a:tc>
                  <a:txBody>
                    <a:bodyPr/>
                    <a:lstStyle/>
                    <a:p>
                      <a:pPr algn="ctr" fontAlgn="b"/>
                      <a:r>
                        <a:rPr lang="en-US" sz="1300" b="1" i="0" u="none" strike="noStrike">
                          <a:solidFill>
                            <a:srgbClr val="FFFFFF"/>
                          </a:solidFill>
                          <a:effectLst/>
                          <a:latin typeface="Calibri" panose="020F0502020204030204" pitchFamily="34" charset="0"/>
                        </a:rPr>
                        <a:t>2020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300" b="0" i="0" u="none" strike="noStrike">
                          <a:solidFill>
                            <a:srgbClr val="000000"/>
                          </a:solidFill>
                          <a:effectLst/>
                          <a:latin typeface="Calibri" panose="020F0502020204030204" pitchFamily="34" charset="0"/>
                        </a:rPr>
                        <a:t>90.48%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9.52%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$11.71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dirty="0">
                          <a:solidFill>
                            <a:srgbClr val="000000"/>
                          </a:solidFill>
                          <a:effectLst/>
                          <a:latin typeface="Calibri" panose="020F0502020204030204" pitchFamily="34" charset="0"/>
                        </a:rPr>
                        <a:t>175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83.34%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$10.79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16.66%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$20.50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547">
                <a:tc>
                  <a:txBody>
                    <a:bodyPr/>
                    <a:lstStyle/>
                    <a:p>
                      <a:pPr algn="ctr" fontAlgn="b"/>
                      <a:r>
                        <a:rPr lang="en-US" sz="1300" b="1" i="0" u="none" strike="noStrike">
                          <a:solidFill>
                            <a:srgbClr val="FFFFFF"/>
                          </a:solidFill>
                          <a:effectLst/>
                          <a:latin typeface="Calibri" panose="020F0502020204030204" pitchFamily="34" charset="0"/>
                        </a:rPr>
                        <a:t>2019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300" b="0" i="0" u="none" strike="noStrike">
                          <a:solidFill>
                            <a:srgbClr val="000000"/>
                          </a:solidFill>
                          <a:effectLst/>
                          <a:latin typeface="Calibri" panose="020F0502020204030204" pitchFamily="34" charset="0"/>
                        </a:rPr>
                        <a:t>90.43%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9.57%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$12.19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dirty="0">
                          <a:solidFill>
                            <a:srgbClr val="000000"/>
                          </a:solidFill>
                          <a:effectLst/>
                          <a:latin typeface="Calibri" panose="020F0502020204030204" pitchFamily="34" charset="0"/>
                        </a:rPr>
                        <a:t>175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83.25%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$11.22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16.75%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$21.33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547">
                <a:tc>
                  <a:txBody>
                    <a:bodyPr/>
                    <a:lstStyle/>
                    <a:p>
                      <a:pPr algn="ctr" fontAlgn="b"/>
                      <a:r>
                        <a:rPr lang="en-US" sz="1300" b="1" i="0" u="none" strike="noStrike">
                          <a:solidFill>
                            <a:srgbClr val="FFFFFF"/>
                          </a:solidFill>
                          <a:effectLst/>
                          <a:latin typeface="Calibri" panose="020F0502020204030204" pitchFamily="34" charset="0"/>
                        </a:rPr>
                        <a:t>2018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300" b="0" i="0" u="none" strike="noStrike">
                          <a:solidFill>
                            <a:srgbClr val="000000"/>
                          </a:solidFill>
                          <a:effectLst/>
                          <a:latin typeface="Calibri" panose="020F0502020204030204" pitchFamily="34" charset="0"/>
                        </a:rPr>
                        <a:t>90.02%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9.98%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$11.74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dirty="0">
                          <a:solidFill>
                            <a:srgbClr val="000000"/>
                          </a:solidFill>
                          <a:effectLst/>
                          <a:latin typeface="Calibri" panose="020F0502020204030204" pitchFamily="34" charset="0"/>
                        </a:rPr>
                        <a:t>175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82.53%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$11.71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17.47%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$22.35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547">
                <a:tc>
                  <a:txBody>
                    <a:bodyPr/>
                    <a:lstStyle/>
                    <a:p>
                      <a:pPr algn="ctr" fontAlgn="b"/>
                      <a:r>
                        <a:rPr lang="en-US" sz="1300" b="1" i="0" u="none" strike="noStrike">
                          <a:solidFill>
                            <a:srgbClr val="FFFFFF"/>
                          </a:solidFill>
                          <a:effectLst/>
                          <a:latin typeface="Calibri" panose="020F0502020204030204" pitchFamily="34" charset="0"/>
                        </a:rPr>
                        <a:t>2017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300" b="0" i="0" u="none" strike="noStrike">
                          <a:solidFill>
                            <a:srgbClr val="000000"/>
                          </a:solidFill>
                          <a:effectLst/>
                          <a:latin typeface="Calibri" panose="020F0502020204030204" pitchFamily="34" charset="0"/>
                        </a:rPr>
                        <a:t>89.78%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10.22%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$13.50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Calibri" panose="020F0502020204030204" pitchFamily="34" charset="0"/>
                        </a:rPr>
                        <a:t>174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82.45%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$12.39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17.55%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$23.21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547">
                <a:tc>
                  <a:txBody>
                    <a:bodyPr/>
                    <a:lstStyle/>
                    <a:p>
                      <a:pPr algn="ctr" fontAlgn="b"/>
                      <a:r>
                        <a:rPr lang="en-US" sz="1300" b="1" i="0" u="none" strike="noStrike">
                          <a:solidFill>
                            <a:srgbClr val="FFFFFF"/>
                          </a:solidFill>
                          <a:effectLst/>
                          <a:latin typeface="Calibri" panose="020F0502020204030204" pitchFamily="34" charset="0"/>
                        </a:rPr>
                        <a:t>2016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300" b="0" i="0" u="none" strike="noStrike">
                          <a:solidFill>
                            <a:srgbClr val="000000"/>
                          </a:solidFill>
                          <a:effectLst/>
                          <a:latin typeface="Calibri" panose="020F0502020204030204" pitchFamily="34" charset="0"/>
                        </a:rPr>
                        <a:t>88.47%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11.87%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$13.75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82.47%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$12.70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17.53%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$22.55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547">
                <a:tc>
                  <a:txBody>
                    <a:bodyPr/>
                    <a:lstStyle/>
                    <a:p>
                      <a:pPr algn="ctr" fontAlgn="b"/>
                      <a:r>
                        <a:rPr lang="en-US" sz="1300" b="1" i="0" u="none" strike="noStrike">
                          <a:solidFill>
                            <a:srgbClr val="FFFFFF"/>
                          </a:solidFill>
                          <a:effectLst/>
                          <a:latin typeface="Calibri" panose="020F0502020204030204" pitchFamily="34" charset="0"/>
                        </a:rPr>
                        <a:t>2015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300" b="0" i="0" u="none" strike="noStrike">
                          <a:solidFill>
                            <a:srgbClr val="000000"/>
                          </a:solidFill>
                          <a:effectLst/>
                          <a:latin typeface="Calibri" panose="020F0502020204030204" pitchFamily="34" charset="0"/>
                        </a:rPr>
                        <a:t>88.89%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$13.97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82.45%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$12.96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17.55%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$22.08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547">
                <a:tc>
                  <a:txBody>
                    <a:bodyPr/>
                    <a:lstStyle/>
                    <a:p>
                      <a:pPr algn="ctr" fontAlgn="b"/>
                      <a:r>
                        <a:rPr lang="en-US" sz="1300" b="1" i="0" u="none" strike="noStrike">
                          <a:solidFill>
                            <a:srgbClr val="FFFFFF"/>
                          </a:solidFill>
                          <a:effectLst/>
                          <a:latin typeface="Calibri" panose="020F0502020204030204" pitchFamily="34" charset="0"/>
                        </a:rPr>
                        <a:t>2014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300" b="0" i="0" u="none" strike="noStrike">
                          <a:solidFill>
                            <a:srgbClr val="000000"/>
                          </a:solidFill>
                          <a:effectLst/>
                          <a:latin typeface="Calibri" panose="020F0502020204030204" pitchFamily="34" charset="0"/>
                        </a:rPr>
                        <a:t>88.47%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11.87%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$14.47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82.47%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$13.49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17.53%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$22.00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547">
                <a:tc>
                  <a:txBody>
                    <a:bodyPr/>
                    <a:lstStyle/>
                    <a:p>
                      <a:pPr algn="ctr" fontAlgn="b"/>
                      <a:r>
                        <a:rPr lang="en-US" sz="1300" b="1" i="0" u="none" strike="noStrike">
                          <a:solidFill>
                            <a:srgbClr val="FFFFFF"/>
                          </a:solidFill>
                          <a:effectLst/>
                          <a:latin typeface="Calibri" panose="020F0502020204030204" pitchFamily="34" charset="0"/>
                        </a:rPr>
                        <a:t>2013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300" b="0" i="0" u="none" strike="noStrike">
                          <a:solidFill>
                            <a:srgbClr val="000000"/>
                          </a:solidFill>
                          <a:effectLst/>
                          <a:latin typeface="Calibri" panose="020F0502020204030204" pitchFamily="34" charset="0"/>
                        </a:rPr>
                        <a:t>88.13%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11.87%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$13.99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82.19%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$13.06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17.81%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$21.00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547">
                <a:tc>
                  <a:txBody>
                    <a:bodyPr/>
                    <a:lstStyle/>
                    <a:p>
                      <a:pPr algn="ctr" fontAlgn="b"/>
                      <a:r>
                        <a:rPr lang="en-US" sz="1300" b="1" i="0" u="none" strike="noStrike">
                          <a:solidFill>
                            <a:srgbClr val="FFFFFF"/>
                          </a:solidFill>
                          <a:effectLst/>
                          <a:latin typeface="Calibri" panose="020F0502020204030204" pitchFamily="34" charset="0"/>
                        </a:rPr>
                        <a:t>2012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300" b="0" i="0" u="none" strike="noStrike">
                          <a:solidFill>
                            <a:srgbClr val="000000"/>
                          </a:solidFill>
                          <a:effectLst/>
                          <a:latin typeface="Calibri" panose="020F0502020204030204" pitchFamily="34" charset="0"/>
                        </a:rPr>
                        <a:t>88.36%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11.64%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$13.50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82.54%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$12.61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17.46%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$20.25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547">
                <a:tc>
                  <a:txBody>
                    <a:bodyPr/>
                    <a:lstStyle/>
                    <a:p>
                      <a:pPr algn="ctr" fontAlgn="b"/>
                      <a:r>
                        <a:rPr lang="en-US" sz="1300" b="1" i="0" u="none" strike="noStrike">
                          <a:solidFill>
                            <a:srgbClr val="FFFFFF"/>
                          </a:solidFill>
                          <a:effectLst/>
                          <a:latin typeface="Calibri" panose="020F0502020204030204" pitchFamily="34" charset="0"/>
                        </a:rPr>
                        <a:t>2011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300" b="0" i="0" u="none" strike="noStrike">
                          <a:solidFill>
                            <a:srgbClr val="000000"/>
                          </a:solidFill>
                          <a:effectLst/>
                          <a:latin typeface="Calibri" panose="020F0502020204030204" pitchFamily="34" charset="0"/>
                        </a:rPr>
                        <a:t>88.22%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11.78%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$13.09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82.35%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$12.21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17.65%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$19.63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547">
                <a:tc>
                  <a:txBody>
                    <a:bodyPr/>
                    <a:lstStyle/>
                    <a:p>
                      <a:pPr algn="ctr" fontAlgn="b"/>
                      <a:r>
                        <a:rPr lang="en-US" sz="1300" b="1" i="0" u="none" strike="noStrike">
                          <a:solidFill>
                            <a:srgbClr val="FFFFFF"/>
                          </a:solidFill>
                          <a:effectLst/>
                          <a:latin typeface="Calibri" panose="020F0502020204030204" pitchFamily="34" charset="0"/>
                        </a:rPr>
                        <a:t>2010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300" b="0" i="0" u="none" strike="noStrike">
                          <a:solidFill>
                            <a:srgbClr val="000000"/>
                          </a:solidFill>
                          <a:effectLst/>
                          <a:latin typeface="Calibri" panose="020F0502020204030204" pitchFamily="34" charset="0"/>
                        </a:rPr>
                        <a:t>88.65%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11.35%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$12.33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82.63%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$11.49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17.37%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$18.87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547">
                <a:tc>
                  <a:txBody>
                    <a:bodyPr/>
                    <a:lstStyle/>
                    <a:p>
                      <a:pPr algn="ctr" fontAlgn="b"/>
                      <a:r>
                        <a:rPr lang="en-US" sz="1300" b="1" i="0" u="none" strike="noStrike">
                          <a:solidFill>
                            <a:srgbClr val="FFFFFF"/>
                          </a:solidFill>
                          <a:effectLst/>
                          <a:latin typeface="Calibri" panose="020F0502020204030204" pitchFamily="34" charset="0"/>
                        </a:rPr>
                        <a:t>2009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300" b="0" i="0" u="none" strike="noStrike">
                          <a:solidFill>
                            <a:srgbClr val="000000"/>
                          </a:solidFill>
                          <a:effectLst/>
                          <a:latin typeface="Calibri" panose="020F0502020204030204" pitchFamily="34" charset="0"/>
                        </a:rPr>
                        <a:t>88.78%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11.22%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$11.70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82.61%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$10.88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17.39%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$18.13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209">
                <a:tc>
                  <a:txBody>
                    <a:bodyPr/>
                    <a:lstStyle/>
                    <a:p>
                      <a:pPr algn="ctr" fontAlgn="b"/>
                      <a:r>
                        <a:rPr lang="en-US" sz="1300" b="1" i="0" u="none" strike="noStrike">
                          <a:solidFill>
                            <a:srgbClr val="FFFFFF"/>
                          </a:solidFill>
                          <a:effectLst/>
                          <a:latin typeface="Calibri" panose="020F0502020204030204" pitchFamily="34" charset="0"/>
                        </a:rPr>
                        <a:t>2008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300" b="0" i="0" u="none" strike="noStrike">
                          <a:solidFill>
                            <a:srgbClr val="000000"/>
                          </a:solidFill>
                          <a:effectLst/>
                          <a:latin typeface="Calibri" panose="020F0502020204030204" pitchFamily="34" charset="0"/>
                        </a:rPr>
                        <a:t>89.27%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Calibri" panose="020F0502020204030204" pitchFamily="34" charset="0"/>
                        </a:rPr>
                        <a:t>10.73%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82.72%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17.28%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Calibri" panose="020F0502020204030204" pitchFamily="34" charset="0"/>
                        </a:rPr>
                        <a:t>$17.70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50801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707886"/>
          </a:xfrm>
          <a:prstGeom prst="rect">
            <a:avLst/>
          </a:prstGeom>
        </p:spPr>
        <p:txBody>
          <a:bodyPr wrap="square">
            <a:spAutoFit/>
          </a:bodyPr>
          <a:lstStyle/>
          <a:p>
            <a:pPr algn="ctr"/>
            <a:r>
              <a:rPr lang="en-US" sz="2000" b="1" dirty="0"/>
              <a:t>FISCAL YEAR 2023</a:t>
            </a:r>
          </a:p>
          <a:p>
            <a:pPr algn="ctr"/>
            <a:r>
              <a:rPr lang="en-US" sz="2000" b="1" dirty="0"/>
              <a:t>Community CIP Tax Shift &amp; </a:t>
            </a:r>
            <a:r>
              <a:rPr lang="en-US" sz="2000" b="1" dirty="0" smtClean="0"/>
              <a:t>Average Single Family Tax </a:t>
            </a:r>
            <a:r>
              <a:rPr lang="en-US" sz="2000" b="1" dirty="0"/>
              <a:t>Bill Comparison</a:t>
            </a:r>
          </a:p>
        </p:txBody>
      </p:sp>
      <p:graphicFrame>
        <p:nvGraphicFramePr>
          <p:cNvPr id="7" name="Object 6"/>
          <p:cNvGraphicFramePr>
            <a:graphicFrameLocks noChangeAspect="1"/>
          </p:cNvGraphicFramePr>
          <p:nvPr>
            <p:extLst>
              <p:ext uri="{D42A27DB-BD31-4B8C-83A1-F6EECF244321}">
                <p14:modId xmlns:p14="http://schemas.microsoft.com/office/powerpoint/2010/main" val="909053837"/>
              </p:ext>
            </p:extLst>
          </p:nvPr>
        </p:nvGraphicFramePr>
        <p:xfrm>
          <a:off x="2256020" y="707886"/>
          <a:ext cx="7391556" cy="5834497"/>
        </p:xfrm>
        <a:graphic>
          <a:graphicData uri="http://schemas.openxmlformats.org/presentationml/2006/ole">
            <mc:AlternateContent xmlns:mc="http://schemas.openxmlformats.org/markup-compatibility/2006">
              <mc:Choice xmlns:v="urn:schemas-microsoft-com:vml" Requires="v">
                <p:oleObj spid="_x0000_s5144" name="Worksheet" r:id="rId4" imgW="7867516" imgH="6210164" progId="Excel.Sheet.12">
                  <p:embed/>
                </p:oleObj>
              </mc:Choice>
              <mc:Fallback>
                <p:oleObj name="Worksheet" r:id="rId4" imgW="7867516" imgH="6210164" progId="Excel.Sheet.12">
                  <p:embed/>
                  <p:pic>
                    <p:nvPicPr>
                      <p:cNvPr id="0" name=""/>
                      <p:cNvPicPr/>
                      <p:nvPr/>
                    </p:nvPicPr>
                    <p:blipFill>
                      <a:blip r:embed="rId5"/>
                      <a:stretch>
                        <a:fillRect/>
                      </a:stretch>
                    </p:blipFill>
                    <p:spPr>
                      <a:xfrm>
                        <a:off x="2256020" y="707886"/>
                        <a:ext cx="7391556" cy="5834497"/>
                      </a:xfrm>
                      <a:prstGeom prst="rect">
                        <a:avLst/>
                      </a:prstGeom>
                    </p:spPr>
                  </p:pic>
                </p:oleObj>
              </mc:Fallback>
            </mc:AlternateContent>
          </a:graphicData>
        </a:graphic>
      </p:graphicFrame>
    </p:spTree>
    <p:extLst>
      <p:ext uri="{BB962C8B-B14F-4D97-AF65-F5344CB8AC3E}">
        <p14:creationId xmlns:p14="http://schemas.microsoft.com/office/powerpoint/2010/main" val="1763522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181069" y="966866"/>
            <a:ext cx="7704944" cy="5778707"/>
          </a:xfrm>
          <a:prstGeom prst="rect">
            <a:avLst/>
          </a:prstGeom>
        </p:spPr>
      </p:pic>
      <p:sp>
        <p:nvSpPr>
          <p:cNvPr id="7" name="Rectangle 6"/>
          <p:cNvSpPr/>
          <p:nvPr/>
        </p:nvSpPr>
        <p:spPr>
          <a:xfrm>
            <a:off x="0" y="156360"/>
            <a:ext cx="12192000" cy="461665"/>
          </a:xfrm>
          <a:prstGeom prst="rect">
            <a:avLst/>
          </a:prstGeom>
        </p:spPr>
        <p:txBody>
          <a:bodyPr wrap="square">
            <a:spAutoFit/>
          </a:bodyPr>
          <a:lstStyle/>
          <a:p>
            <a:pPr algn="ctr"/>
            <a:r>
              <a:rPr lang="en-US" sz="2400" b="1" dirty="0" smtClean="0"/>
              <a:t>Fiscal Year 2024 – Levy Limit</a:t>
            </a:r>
            <a:endParaRPr lang="en-US" sz="2400" b="1" dirty="0"/>
          </a:p>
        </p:txBody>
      </p:sp>
    </p:spTree>
    <p:extLst>
      <p:ext uri="{BB962C8B-B14F-4D97-AF65-F5344CB8AC3E}">
        <p14:creationId xmlns:p14="http://schemas.microsoft.com/office/powerpoint/2010/main" val="3224606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7530" y="611566"/>
            <a:ext cx="7253709" cy="6132681"/>
          </a:xfrm>
          <a:prstGeom prst="rect">
            <a:avLst/>
          </a:prstGeom>
        </p:spPr>
      </p:pic>
      <p:sp>
        <p:nvSpPr>
          <p:cNvPr id="3" name="TextBox 2"/>
          <p:cNvSpPr txBox="1"/>
          <p:nvPr/>
        </p:nvSpPr>
        <p:spPr>
          <a:xfrm>
            <a:off x="0" y="149901"/>
            <a:ext cx="12192000" cy="461665"/>
          </a:xfrm>
          <a:prstGeom prst="rect">
            <a:avLst/>
          </a:prstGeom>
          <a:noFill/>
        </p:spPr>
        <p:txBody>
          <a:bodyPr wrap="square" rtlCol="0">
            <a:spAutoFit/>
          </a:bodyPr>
          <a:lstStyle/>
          <a:p>
            <a:pPr algn="ctr"/>
            <a:r>
              <a:rPr lang="en-US" sz="2400" b="1" dirty="0" smtClean="0"/>
              <a:t>Fiscal Year 2024   -   LA-4</a:t>
            </a:r>
            <a:endParaRPr lang="en-US" sz="2400" b="1" dirty="0"/>
          </a:p>
        </p:txBody>
      </p:sp>
    </p:spTree>
    <p:extLst>
      <p:ext uri="{BB962C8B-B14F-4D97-AF65-F5344CB8AC3E}">
        <p14:creationId xmlns:p14="http://schemas.microsoft.com/office/powerpoint/2010/main" val="942088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DFDCEBA2-393F-45FB-9EB5-F2D791B6CBAB" descr="IMG_38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 y="91441"/>
            <a:ext cx="11861492" cy="668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44780" y="900381"/>
            <a:ext cx="11861491" cy="1754326"/>
          </a:xfrm>
          <a:prstGeom prst="rect">
            <a:avLst/>
          </a:prstGeom>
          <a:noFill/>
        </p:spPr>
        <p:txBody>
          <a:bodyPr wrap="squar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Rockwell Condensed" panose="02060603050405020104" pitchFamily="18" charset="0"/>
              </a:rPr>
              <a:t>Tax Classification Hearing</a:t>
            </a:r>
          </a:p>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Rockwell Condensed" panose="02060603050405020104" pitchFamily="18" charset="0"/>
              </a:rPr>
              <a:t>Questions / Comments</a:t>
            </a:r>
            <a:endPar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 name="Rectangle 4"/>
          <p:cNvSpPr/>
          <p:nvPr/>
        </p:nvSpPr>
        <p:spPr>
          <a:xfrm>
            <a:off x="144780" y="3229154"/>
            <a:ext cx="11861492" cy="1754326"/>
          </a:xfrm>
          <a:prstGeom prst="rect">
            <a:avLst/>
          </a:prstGeom>
        </p:spPr>
        <p:txBody>
          <a:bodyPr wrap="square">
            <a:spAutoFit/>
          </a:bodyPr>
          <a:lstStyle/>
          <a:p>
            <a:pPr algn="ctr"/>
            <a:r>
              <a:rPr lang="en-US" b="1" dirty="0">
                <a:solidFill>
                  <a:schemeClr val="bg1"/>
                </a:solidFill>
              </a:rPr>
              <a:t>Board of Assessors </a:t>
            </a:r>
          </a:p>
          <a:p>
            <a:pPr algn="ctr"/>
            <a:r>
              <a:rPr lang="en-US" b="1" dirty="0">
                <a:solidFill>
                  <a:schemeClr val="bg1"/>
                </a:solidFill>
              </a:rPr>
              <a:t>781-279-2640</a:t>
            </a:r>
          </a:p>
          <a:p>
            <a:pPr algn="ctr"/>
            <a:endParaRPr lang="en-US" b="1" dirty="0">
              <a:solidFill>
                <a:schemeClr val="bg1"/>
              </a:solidFill>
            </a:endParaRPr>
          </a:p>
          <a:p>
            <a:pPr algn="ctr"/>
            <a:r>
              <a:rPr lang="en-US" b="1" dirty="0">
                <a:solidFill>
                  <a:schemeClr val="bg1"/>
                </a:solidFill>
              </a:rPr>
              <a:t>Town Hall</a:t>
            </a:r>
          </a:p>
          <a:p>
            <a:pPr algn="ctr"/>
            <a:r>
              <a:rPr lang="en-US" b="1" dirty="0">
                <a:solidFill>
                  <a:schemeClr val="bg1"/>
                </a:solidFill>
              </a:rPr>
              <a:t>35 Central Street</a:t>
            </a:r>
          </a:p>
          <a:p>
            <a:pPr algn="ctr"/>
            <a:r>
              <a:rPr lang="en-US" b="1" dirty="0">
                <a:solidFill>
                  <a:schemeClr val="bg1"/>
                </a:solidFill>
              </a:rPr>
              <a:t>ckozlowski@stoneham-ma.gov</a:t>
            </a:r>
          </a:p>
        </p:txBody>
      </p:sp>
    </p:spTree>
    <p:extLst>
      <p:ext uri="{BB962C8B-B14F-4D97-AF65-F5344CB8AC3E}">
        <p14:creationId xmlns:p14="http://schemas.microsoft.com/office/powerpoint/2010/main" val="2308539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7356" y="895910"/>
            <a:ext cx="11759785" cy="1938992"/>
          </a:xfrm>
          <a:prstGeom prst="rect">
            <a:avLst/>
          </a:prstGeom>
          <a:solidFill>
            <a:schemeClr val="bg1"/>
          </a:solidFill>
          <a:ln>
            <a:solidFill>
              <a:schemeClr val="bg1"/>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n-US" sz="2000" dirty="0" smtClean="0">
                <a:solidFill>
                  <a:schemeClr val="tx1"/>
                </a:solidFill>
              </a:rPr>
              <a:t>We are here in accordance with Mass General Law Ch. 40 Sec. 56, to present information to the Select Board so that they may determine the </a:t>
            </a:r>
            <a:r>
              <a:rPr lang="en-US" sz="2000" b="1" dirty="0" smtClean="0">
                <a:ln>
                  <a:solidFill>
                    <a:schemeClr val="bg1"/>
                  </a:solidFill>
                </a:ln>
                <a:solidFill>
                  <a:schemeClr val="tx1"/>
                </a:solidFill>
              </a:rPr>
              <a:t>percentages</a:t>
            </a:r>
            <a:r>
              <a:rPr lang="en-US" sz="2000" dirty="0" smtClean="0">
                <a:solidFill>
                  <a:schemeClr val="tx1"/>
                </a:solidFill>
              </a:rPr>
              <a:t> of the tax levy to be paid by each class of real and personal property and whether to allow a residential exemption and/or a small commercial exemption for FY24. </a:t>
            </a:r>
          </a:p>
          <a:p>
            <a:pPr algn="just"/>
            <a:endParaRPr lang="en-US" sz="2000" dirty="0">
              <a:solidFill>
                <a:schemeClr val="tx1"/>
              </a:solidFill>
            </a:endParaRPr>
          </a:p>
          <a:p>
            <a:pPr algn="just"/>
            <a:r>
              <a:rPr lang="en-US" sz="2000" dirty="0">
                <a:solidFill>
                  <a:schemeClr val="tx1"/>
                </a:solidFill>
              </a:rPr>
              <a:t>T</a:t>
            </a:r>
            <a:r>
              <a:rPr lang="en-US" sz="2000" dirty="0" smtClean="0">
                <a:solidFill>
                  <a:schemeClr val="tx1"/>
                </a:solidFill>
              </a:rPr>
              <a:t>he Select Board must vote a Residential Factor, which will determine the percentage of the tax levy to be allocated and paid by the residential property owners.</a:t>
            </a:r>
            <a:endParaRPr lang="en-US" sz="2400" dirty="0">
              <a:solidFill>
                <a:schemeClr val="tx1"/>
              </a:solidFill>
              <a:effectLst/>
              <a:latin typeface="Times New Roman" panose="02020603050405020304" pitchFamily="18" charset="0"/>
              <a:ea typeface="Times New Roman" panose="02020603050405020304" pitchFamily="18" charset="0"/>
            </a:endParaRPr>
          </a:p>
        </p:txBody>
      </p:sp>
      <p:sp>
        <p:nvSpPr>
          <p:cNvPr id="60" name="Rectangle 59"/>
          <p:cNvSpPr/>
          <p:nvPr/>
        </p:nvSpPr>
        <p:spPr>
          <a:xfrm>
            <a:off x="0" y="0"/>
            <a:ext cx="12192000" cy="646331"/>
          </a:xfrm>
          <a:prstGeom prst="rect">
            <a:avLst/>
          </a:prstGeom>
          <a:solidFill>
            <a:schemeClr val="accent5">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spAutoFit/>
          </a:bodyPr>
          <a:lstStyle/>
          <a:p>
            <a:pPr algn="ctr"/>
            <a:r>
              <a:rPr lang="en-US" sz="36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TAX CLASSIFICATION HEARING </a:t>
            </a:r>
            <a:r>
              <a:rPr lang="en-US" sz="3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 PURPOSE</a:t>
            </a:r>
          </a:p>
        </p:txBody>
      </p:sp>
      <p:sp>
        <p:nvSpPr>
          <p:cNvPr id="2" name="Rectangle 1"/>
          <p:cNvSpPr/>
          <p:nvPr/>
        </p:nvSpPr>
        <p:spPr>
          <a:xfrm>
            <a:off x="3410263" y="4016890"/>
            <a:ext cx="5074170" cy="1261884"/>
          </a:xfrm>
          <a:prstGeom prst="rect">
            <a:avLst/>
          </a:prstGeom>
        </p:spPr>
        <p:txBody>
          <a:bodyPr wrap="square">
            <a:spAutoFit/>
          </a:bodyPr>
          <a:lstStyle/>
          <a:p>
            <a:r>
              <a:rPr lang="en-US" sz="2000" b="1" dirty="0"/>
              <a:t>1.  Selection of a Minimum Residential Factor </a:t>
            </a:r>
          </a:p>
          <a:p>
            <a:endParaRPr lang="en-US" sz="800" b="1" dirty="0" smtClean="0"/>
          </a:p>
          <a:p>
            <a:r>
              <a:rPr lang="en-US" sz="2000" b="1" dirty="0" smtClean="0"/>
              <a:t>2</a:t>
            </a:r>
            <a:r>
              <a:rPr lang="en-US" sz="2000" b="1" dirty="0"/>
              <a:t>.  Granting of a Residential Exemption</a:t>
            </a:r>
          </a:p>
          <a:p>
            <a:endParaRPr lang="en-US" sz="800" b="1" dirty="0"/>
          </a:p>
          <a:p>
            <a:r>
              <a:rPr lang="en-US" sz="2000" b="1" dirty="0"/>
              <a:t>3.  Granting of a Small Commercial Exemption </a:t>
            </a:r>
          </a:p>
        </p:txBody>
      </p:sp>
      <p:sp>
        <p:nvSpPr>
          <p:cNvPr id="4" name="Rectangle 3"/>
          <p:cNvSpPr/>
          <p:nvPr/>
        </p:nvSpPr>
        <p:spPr>
          <a:xfrm>
            <a:off x="1362217" y="3328991"/>
            <a:ext cx="8969785" cy="523220"/>
          </a:xfrm>
          <a:prstGeom prst="rect">
            <a:avLst/>
          </a:prstGeom>
          <a:solidFill>
            <a:schemeClr val="accent5">
              <a:lumMod val="75000"/>
            </a:schemeClr>
          </a:solidFill>
        </p:spPr>
        <p:txBody>
          <a:bodyPr wrap="square">
            <a:spAutoFit/>
          </a:bodyPr>
          <a:lstStyle/>
          <a:p>
            <a:pPr algn="ctr"/>
            <a:r>
              <a:rPr lang="en-US"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Votes </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Required by the Select Board </a:t>
            </a:r>
          </a:p>
        </p:txBody>
      </p:sp>
    </p:spTree>
    <p:extLst>
      <p:ext uri="{BB962C8B-B14F-4D97-AF65-F5344CB8AC3E}">
        <p14:creationId xmlns:p14="http://schemas.microsoft.com/office/powerpoint/2010/main" val="692246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411057876"/>
              </p:ext>
            </p:extLst>
          </p:nvPr>
        </p:nvGraphicFramePr>
        <p:xfrm>
          <a:off x="1982803" y="446328"/>
          <a:ext cx="8296977" cy="6223977"/>
        </p:xfrm>
        <a:graphic>
          <a:graphicData uri="http://schemas.openxmlformats.org/drawingml/2006/table">
            <a:tbl>
              <a:tblPr firstRow="1" firstCol="1" lastRow="1" lastCol="1" bandRow="1" bandCol="1"/>
              <a:tblGrid>
                <a:gridCol w="1526632"/>
                <a:gridCol w="6770345"/>
              </a:tblGrid>
              <a:tr h="481620">
                <a:tc>
                  <a:txBody>
                    <a:bodyPr/>
                    <a:lstStyle/>
                    <a:p>
                      <a:pPr marL="0" marR="0" algn="ctr">
                        <a:spcBef>
                          <a:spcPts val="0"/>
                        </a:spcBef>
                        <a:spcAft>
                          <a:spcPts val="0"/>
                        </a:spcAft>
                      </a:pPr>
                      <a:endParaRPr lang="en-US" sz="1600" b="1" dirty="0" smtClean="0">
                        <a:solidFill>
                          <a:schemeClr val="bg1"/>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600" b="1" dirty="0" smtClean="0">
                          <a:solidFill>
                            <a:schemeClr val="bg1"/>
                          </a:solidFill>
                          <a:effectLst/>
                          <a:latin typeface="Times New Roman" panose="02020603050405020304" pitchFamily="18" charset="0"/>
                          <a:ea typeface="Times New Roman" panose="02020603050405020304" pitchFamily="18" charset="0"/>
                        </a:rPr>
                        <a:t>TERM</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0" marR="0" algn="ctr">
                        <a:spcBef>
                          <a:spcPts val="0"/>
                        </a:spcBef>
                        <a:spcAft>
                          <a:spcPts val="0"/>
                        </a:spcAft>
                      </a:pPr>
                      <a:endParaRPr lang="en-US" sz="1600" b="1" dirty="0" smtClean="0">
                        <a:solidFill>
                          <a:schemeClr val="bg1"/>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600" b="1" dirty="0" smtClean="0">
                          <a:solidFill>
                            <a:schemeClr val="bg1"/>
                          </a:solidFill>
                          <a:effectLst/>
                          <a:latin typeface="Times New Roman" panose="02020603050405020304" pitchFamily="18" charset="0"/>
                          <a:ea typeface="Times New Roman" panose="02020603050405020304" pitchFamily="18" charset="0"/>
                        </a:rPr>
                        <a:t>DEFINITION</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r>
              <a:tr h="575435">
                <a:tc>
                  <a:txBody>
                    <a:bodyPr/>
                    <a:lstStyle/>
                    <a:p>
                      <a:pPr marL="0" marR="0" algn="ctr">
                        <a:spcBef>
                          <a:spcPts val="0"/>
                        </a:spcBef>
                        <a:spcAft>
                          <a:spcPts val="0"/>
                        </a:spcAft>
                      </a:pPr>
                      <a:endParaRPr lang="en-US" sz="1600" b="1" dirty="0" smtClean="0">
                        <a:solidFill>
                          <a:schemeClr val="bg1"/>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600" b="1" dirty="0" smtClean="0">
                          <a:solidFill>
                            <a:schemeClr val="bg1"/>
                          </a:solidFill>
                          <a:effectLst/>
                          <a:latin typeface="Times New Roman" panose="02020603050405020304" pitchFamily="18" charset="0"/>
                          <a:ea typeface="Times New Roman" panose="02020603050405020304" pitchFamily="18" charset="0"/>
                        </a:rPr>
                        <a:t>Levy</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The property tax levy is the revenue a community can raise through real and personal property taxes.</a:t>
                      </a: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620">
                <a:tc>
                  <a:txBody>
                    <a:bodyPr/>
                    <a:lstStyle/>
                    <a:p>
                      <a:pPr marL="0" marR="0" algn="ctr">
                        <a:spcBef>
                          <a:spcPts val="0"/>
                        </a:spcBef>
                        <a:spcAft>
                          <a:spcPts val="0"/>
                        </a:spcAft>
                      </a:pPr>
                      <a:endParaRPr lang="en-US" sz="1600" b="1" dirty="0" smtClean="0">
                        <a:solidFill>
                          <a:schemeClr val="bg1"/>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600" b="1" dirty="0" smtClean="0">
                          <a:solidFill>
                            <a:schemeClr val="bg1"/>
                          </a:solidFill>
                          <a:effectLst/>
                          <a:latin typeface="Times New Roman" panose="02020603050405020304" pitchFamily="18" charset="0"/>
                          <a:ea typeface="Times New Roman" panose="02020603050405020304" pitchFamily="18" charset="0"/>
                        </a:rPr>
                        <a:t>Levy </a:t>
                      </a:r>
                      <a:r>
                        <a:rPr lang="en-US" sz="1600" b="1" dirty="0">
                          <a:solidFill>
                            <a:schemeClr val="bg1"/>
                          </a:solidFill>
                          <a:effectLst/>
                          <a:latin typeface="Times New Roman" panose="02020603050405020304" pitchFamily="18" charset="0"/>
                          <a:ea typeface="Times New Roman" panose="02020603050405020304" pitchFamily="18" charset="0"/>
                        </a:rPr>
                        <a:t>Limit</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The maximum a community can levy in a given year equal to last year’s levy plus 2.5% plus new growth plus override / exclusion if applicable.</a:t>
                      </a: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1041">
                <a:tc>
                  <a:txBody>
                    <a:bodyPr/>
                    <a:lstStyle/>
                    <a:p>
                      <a:pPr marL="0" marR="0" algn="ctr">
                        <a:spcBef>
                          <a:spcPts val="0"/>
                        </a:spcBef>
                        <a:spcAft>
                          <a:spcPts val="0"/>
                        </a:spcAft>
                      </a:pPr>
                      <a:endParaRPr lang="en-US" sz="1600" b="1" dirty="0" smtClean="0">
                        <a:solidFill>
                          <a:schemeClr val="bg1"/>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600" b="1" dirty="0" smtClean="0">
                          <a:solidFill>
                            <a:schemeClr val="bg1"/>
                          </a:solidFill>
                          <a:effectLst/>
                          <a:latin typeface="Times New Roman" panose="02020603050405020304" pitchFamily="18" charset="0"/>
                          <a:ea typeface="Times New Roman" panose="02020603050405020304" pitchFamily="18" charset="0"/>
                        </a:rPr>
                        <a:t>Levy </a:t>
                      </a:r>
                      <a:r>
                        <a:rPr lang="en-US" sz="1600" b="1" dirty="0">
                          <a:solidFill>
                            <a:schemeClr val="bg1"/>
                          </a:solidFill>
                          <a:effectLst/>
                          <a:latin typeface="Times New Roman" panose="02020603050405020304" pitchFamily="18" charset="0"/>
                          <a:ea typeface="Times New Roman" panose="02020603050405020304" pitchFamily="18" charset="0"/>
                        </a:rPr>
                        <a:t>Ceiling</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Equal to 2.5% of the total full and fair cash value of all taxable real and personal property in the community.</a:t>
                      </a: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1031">
                <a:tc>
                  <a:txBody>
                    <a:bodyPr/>
                    <a:lstStyle/>
                    <a:p>
                      <a:pPr marL="0" marR="0" algn="ctr">
                        <a:spcBef>
                          <a:spcPts val="0"/>
                        </a:spcBef>
                        <a:spcAft>
                          <a:spcPts val="0"/>
                        </a:spcAft>
                      </a:pPr>
                      <a:endParaRPr lang="en-US" sz="1600" b="1" dirty="0" smtClean="0">
                        <a:solidFill>
                          <a:schemeClr val="bg1"/>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600" b="1" dirty="0" smtClean="0">
                          <a:solidFill>
                            <a:schemeClr val="bg1"/>
                          </a:solidFill>
                          <a:effectLst/>
                          <a:latin typeface="Times New Roman" panose="02020603050405020304" pitchFamily="18" charset="0"/>
                          <a:ea typeface="Times New Roman" panose="02020603050405020304" pitchFamily="18" charset="0"/>
                        </a:rPr>
                        <a:t>New </a:t>
                      </a:r>
                      <a:r>
                        <a:rPr lang="en-US" sz="1600" b="1" dirty="0">
                          <a:solidFill>
                            <a:schemeClr val="bg1"/>
                          </a:solidFill>
                          <a:effectLst/>
                          <a:latin typeface="Times New Roman" panose="02020603050405020304" pitchFamily="18" charset="0"/>
                          <a:ea typeface="Times New Roman" panose="02020603050405020304" pitchFamily="18" charset="0"/>
                        </a:rPr>
                        <a:t>Growth</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Increase in the tax base due to new construction, parcel subdivisions, condominium conversions and property renovations but not due to revaluation.  It is calculated by multiplying the increased assessed valuation by the prior year’s tax rate for the appropriate class of property.</a:t>
                      </a: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341">
                <a:tc>
                  <a:txBody>
                    <a:bodyPr/>
                    <a:lstStyle/>
                    <a:p>
                      <a:pPr marL="0" marR="0" algn="ctr">
                        <a:spcBef>
                          <a:spcPts val="0"/>
                        </a:spcBef>
                        <a:spcAft>
                          <a:spcPts val="0"/>
                        </a:spcAft>
                      </a:pPr>
                      <a:r>
                        <a:rPr lang="en-US" sz="1600" b="1" dirty="0" smtClean="0">
                          <a:solidFill>
                            <a:schemeClr val="bg1"/>
                          </a:solidFill>
                          <a:effectLst/>
                          <a:latin typeface="Times New Roman" panose="02020603050405020304" pitchFamily="18" charset="0"/>
                          <a:ea typeface="Times New Roman" panose="02020603050405020304" pitchFamily="18" charset="0"/>
                        </a:rPr>
                        <a:t>Override</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A permanent increase to a community’s levy limit.</a:t>
                      </a: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2847">
                <a:tc>
                  <a:txBody>
                    <a:bodyPr/>
                    <a:lstStyle/>
                    <a:p>
                      <a:pPr marL="0" marR="0" algn="ctr">
                        <a:spcBef>
                          <a:spcPts val="0"/>
                        </a:spcBef>
                        <a:spcAft>
                          <a:spcPts val="0"/>
                        </a:spcAft>
                      </a:pPr>
                      <a:r>
                        <a:rPr lang="en-US" sz="1600" b="1" dirty="0" smtClean="0">
                          <a:solidFill>
                            <a:schemeClr val="bg1"/>
                          </a:solidFill>
                          <a:effectLst/>
                          <a:latin typeface="Times New Roman" panose="02020603050405020304" pitchFamily="18" charset="0"/>
                          <a:ea typeface="Times New Roman" panose="02020603050405020304" pitchFamily="18" charset="0"/>
                        </a:rPr>
                        <a:t>Override </a:t>
                      </a:r>
                      <a:r>
                        <a:rPr lang="en-US" sz="1600" b="1" dirty="0">
                          <a:solidFill>
                            <a:schemeClr val="bg1"/>
                          </a:solidFill>
                          <a:effectLst/>
                          <a:latin typeface="Times New Roman" panose="02020603050405020304" pitchFamily="18" charset="0"/>
                          <a:ea typeface="Times New Roman" panose="02020603050405020304" pitchFamily="18" charset="0"/>
                        </a:rPr>
                        <a:t>Capacity</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The difference between a community’s levy ceiling and its levy limit.  It is the maximum amount by which a community may override its levy limit.</a:t>
                      </a: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2620">
                <a:tc>
                  <a:txBody>
                    <a:bodyPr/>
                    <a:lstStyle/>
                    <a:p>
                      <a:pPr marL="0" marR="0" algn="ctr">
                        <a:spcBef>
                          <a:spcPts val="0"/>
                        </a:spcBef>
                        <a:spcAft>
                          <a:spcPts val="0"/>
                        </a:spcAft>
                      </a:pPr>
                      <a:r>
                        <a:rPr lang="en-US" sz="1600" b="1" dirty="0">
                          <a:solidFill>
                            <a:schemeClr val="bg1"/>
                          </a:solidFill>
                          <a:effectLst/>
                          <a:latin typeface="Times New Roman" panose="02020603050405020304" pitchFamily="18" charset="0"/>
                          <a:ea typeface="Times New Roman" panose="02020603050405020304" pitchFamily="18" charset="0"/>
                        </a:rPr>
                        <a:t>Debt Exclusion</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A temporary increase over the levy limit for the payment of a specific debt service item over a specific period of time.</a:t>
                      </a: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2430">
                <a:tc>
                  <a:txBody>
                    <a:bodyPr/>
                    <a:lstStyle/>
                    <a:p>
                      <a:pPr marL="0" marR="0" algn="ctr">
                        <a:spcBef>
                          <a:spcPts val="0"/>
                        </a:spcBef>
                        <a:spcAft>
                          <a:spcPts val="0"/>
                        </a:spcAft>
                      </a:pPr>
                      <a:r>
                        <a:rPr lang="en-US" sz="1600" b="1" dirty="0">
                          <a:solidFill>
                            <a:schemeClr val="bg1"/>
                          </a:solidFill>
                          <a:effectLst/>
                          <a:latin typeface="Times New Roman" panose="02020603050405020304" pitchFamily="18" charset="0"/>
                          <a:ea typeface="Times New Roman" panose="02020603050405020304" pitchFamily="18" charset="0"/>
                        </a:rPr>
                        <a:t>Capital Outlay Expenditure</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A temporary exclusion for the purpose of raising funds for capital project costs.</a:t>
                      </a: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6932">
                <a:tc>
                  <a:txBody>
                    <a:bodyPr/>
                    <a:lstStyle/>
                    <a:p>
                      <a:pPr marL="0" marR="0" algn="ctr">
                        <a:spcBef>
                          <a:spcPts val="0"/>
                        </a:spcBef>
                        <a:spcAft>
                          <a:spcPts val="0"/>
                        </a:spcAft>
                      </a:pPr>
                      <a:r>
                        <a:rPr lang="en-US" sz="1600" b="1" dirty="0">
                          <a:solidFill>
                            <a:schemeClr val="bg1"/>
                          </a:solidFill>
                          <a:effectLst/>
                          <a:latin typeface="Times New Roman" panose="02020603050405020304" pitchFamily="18" charset="0"/>
                          <a:ea typeface="Times New Roman" panose="02020603050405020304" pitchFamily="18" charset="0"/>
                        </a:rPr>
                        <a:t>Excess Levy Capacity</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The difference between the actual levy and the levy limit.</a:t>
                      </a: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TextBox 8"/>
          <p:cNvSpPr txBox="1"/>
          <p:nvPr/>
        </p:nvSpPr>
        <p:spPr>
          <a:xfrm>
            <a:off x="1982802" y="-9277"/>
            <a:ext cx="8296977" cy="461665"/>
          </a:xfrm>
          <a:prstGeom prst="rect">
            <a:avLst/>
          </a:prstGeom>
          <a:noFill/>
        </p:spPr>
        <p:txBody>
          <a:bodyPr wrap="square" rtlCol="0">
            <a:spAutoFit/>
          </a:bodyPr>
          <a:lstStyle/>
          <a:p>
            <a:pPr algn="ctr"/>
            <a:r>
              <a:rPr lang="en-US" sz="2400" b="1" dirty="0" smtClean="0"/>
              <a:t>IMPORTANT TERMS</a:t>
            </a:r>
            <a:endParaRPr lang="en-US" sz="2400" b="1" dirty="0"/>
          </a:p>
        </p:txBody>
      </p:sp>
    </p:spTree>
    <p:extLst>
      <p:ext uri="{BB962C8B-B14F-4D97-AF65-F5344CB8AC3E}">
        <p14:creationId xmlns:p14="http://schemas.microsoft.com/office/powerpoint/2010/main" val="3815291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05563"/>
            <a:ext cx="12191999" cy="738664"/>
          </a:xfrm>
          <a:prstGeom prst="rect">
            <a:avLst/>
          </a:prstGeom>
        </p:spPr>
        <p:txBody>
          <a:bodyPr wrap="square">
            <a:spAutoFit/>
          </a:bodyPr>
          <a:lstStyle/>
          <a:p>
            <a:pPr lvl="0" algn="ctr" eaLnBrk="0" fontAlgn="base" hangingPunct="0">
              <a:spcBef>
                <a:spcPct val="0"/>
              </a:spcBef>
              <a:spcAft>
                <a:spcPct val="0"/>
              </a:spcAft>
            </a:pPr>
            <a:endParaRPr lang="en-US" altLang="en-US" sz="2400" dirty="0"/>
          </a:p>
          <a:p>
            <a:pPr lvl="0" eaLnBrk="0" fontAlgn="base" hangingPunct="0">
              <a:spcBef>
                <a:spcPct val="0"/>
              </a:spcBef>
              <a:spcAft>
                <a:spcPct val="0"/>
              </a:spcAft>
            </a:pPr>
            <a:r>
              <a:rPr lang="en-US" altLang="en-US" dirty="0">
                <a:latin typeface="Arial" panose="020B0604020202020204" pitchFamily="34" charset="0"/>
                <a:ea typeface="Times New Roman" panose="02020603050405020304" pitchFamily="18" charset="0"/>
              </a:rPr>
              <a:t> </a:t>
            </a:r>
            <a:endParaRPr lang="en-US" altLang="en-US" dirty="0">
              <a:latin typeface="Arial" panose="020B0604020202020204" pitchFamily="34" charset="0"/>
            </a:endParaRPr>
          </a:p>
        </p:txBody>
      </p:sp>
      <p:sp>
        <p:nvSpPr>
          <p:cNvPr id="19" name="Rectangle 18"/>
          <p:cNvSpPr/>
          <p:nvPr/>
        </p:nvSpPr>
        <p:spPr>
          <a:xfrm>
            <a:off x="0" y="874895"/>
            <a:ext cx="12191998" cy="769441"/>
          </a:xfrm>
          <a:prstGeom prst="rect">
            <a:avLst/>
          </a:prstGeom>
        </p:spPr>
        <p:txBody>
          <a:bodyPr wrap="square">
            <a:spAutoFit/>
          </a:bodyPr>
          <a:lstStyle/>
          <a:p>
            <a:r>
              <a:rPr lang="en-US" sz="2000" dirty="0" smtClean="0">
                <a:cs typeface="Arial" panose="020B0604020202020204" pitchFamily="34" charset="0"/>
              </a:rPr>
              <a:t>Selecting a </a:t>
            </a:r>
            <a:r>
              <a:rPr lang="en-US" sz="2000" dirty="0">
                <a:cs typeface="Arial" panose="020B0604020202020204" pitchFamily="34" charset="0"/>
              </a:rPr>
              <a:t>residential factor of “1” </a:t>
            </a:r>
            <a:r>
              <a:rPr lang="en-US" sz="2000" dirty="0" smtClean="0">
                <a:cs typeface="Arial" panose="020B0604020202020204" pitchFamily="34" charset="0"/>
              </a:rPr>
              <a:t>would adopt a single tax rate for all Residential, Commercial, Industrial and Personal Property classes.  If a factor of “1” were to be adopted, the single tax rate for all classes would be </a:t>
            </a:r>
            <a:r>
              <a:rPr lang="en-US" sz="2400" b="1" u="sng" dirty="0" smtClean="0">
                <a:solidFill>
                  <a:srgbClr val="336600"/>
                </a:solidFill>
                <a:cs typeface="Arial" panose="020B0604020202020204" pitchFamily="34" charset="0"/>
              </a:rPr>
              <a:t>$11.52</a:t>
            </a:r>
            <a:endParaRPr lang="en-US" sz="2400" b="1" u="sng" dirty="0">
              <a:solidFill>
                <a:srgbClr val="336600"/>
              </a:solidFill>
            </a:endParaRPr>
          </a:p>
        </p:txBody>
      </p:sp>
      <p:sp>
        <p:nvSpPr>
          <p:cNvPr id="8" name="Rectangle 7"/>
          <p:cNvSpPr/>
          <p:nvPr/>
        </p:nvSpPr>
        <p:spPr>
          <a:xfrm>
            <a:off x="-1" y="0"/>
            <a:ext cx="12191999" cy="523220"/>
          </a:xfrm>
          <a:prstGeom prst="rect">
            <a:avLst/>
          </a:prstGeom>
          <a:solidFill>
            <a:schemeClr val="accent5">
              <a:lumMod val="75000"/>
            </a:schemeClr>
          </a:solidFill>
        </p:spPr>
        <p:txBody>
          <a:bodyPr wrap="square">
            <a:spAutoFit/>
          </a:bodyPr>
          <a:lstStyle/>
          <a:p>
            <a:pPr lvl="0" algn="ctr" eaLnBrk="0" fontAlgn="base" hangingPunct="0">
              <a:spcBef>
                <a:spcPct val="0"/>
              </a:spcBef>
              <a:spcAft>
                <a:spcPct val="0"/>
              </a:spcAft>
            </a:pPr>
            <a:r>
              <a:rPr lang="en-US" alt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Times New Roman" panose="02020603050405020304" pitchFamily="18" charset="0"/>
              </a:rPr>
              <a:t>Selection of a Residential Factor</a:t>
            </a:r>
          </a:p>
        </p:txBody>
      </p:sp>
      <p:graphicFrame>
        <p:nvGraphicFramePr>
          <p:cNvPr id="4" name="Table 3"/>
          <p:cNvGraphicFramePr>
            <a:graphicFrameLocks noGrp="1"/>
          </p:cNvGraphicFramePr>
          <p:nvPr>
            <p:extLst>
              <p:ext uri="{D42A27DB-BD31-4B8C-83A1-F6EECF244321}">
                <p14:modId xmlns:p14="http://schemas.microsoft.com/office/powerpoint/2010/main" val="1278816445"/>
              </p:ext>
            </p:extLst>
          </p:nvPr>
        </p:nvGraphicFramePr>
        <p:xfrm>
          <a:off x="778213" y="2198454"/>
          <a:ext cx="5933871" cy="3784056"/>
        </p:xfrm>
        <a:graphic>
          <a:graphicData uri="http://schemas.openxmlformats.org/drawingml/2006/table">
            <a:tbl>
              <a:tblPr/>
              <a:tblGrid>
                <a:gridCol w="1995546"/>
                <a:gridCol w="1995546"/>
                <a:gridCol w="1942779"/>
              </a:tblGrid>
              <a:tr h="1172315">
                <a:tc>
                  <a:txBody>
                    <a:bodyPr/>
                    <a:lstStyle/>
                    <a:p>
                      <a:pPr algn="ctr" fontAlgn="b"/>
                      <a:r>
                        <a:rPr lang="en-US" sz="1800" b="1" i="0" u="none" strike="noStrike" dirty="0">
                          <a:solidFill>
                            <a:schemeClr val="bg1"/>
                          </a:solidFill>
                          <a:effectLst/>
                          <a:latin typeface="Calibri" panose="020F0502020204030204" pitchFamily="34" charset="0"/>
                        </a:rPr>
                        <a:t>CLASS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chemeClr val="accent5">
                        <a:lumMod val="75000"/>
                      </a:schemeClr>
                    </a:solidFill>
                  </a:tcPr>
                </a:tc>
                <a:tc>
                  <a:txBody>
                    <a:bodyPr/>
                    <a:lstStyle/>
                    <a:p>
                      <a:pPr algn="ctr" fontAlgn="b"/>
                      <a:r>
                        <a:rPr lang="en-US" sz="1800" b="1" i="0" u="none" strike="noStrike" dirty="0">
                          <a:solidFill>
                            <a:srgbClr val="FFFFFF"/>
                          </a:solidFill>
                          <a:effectLst/>
                          <a:latin typeface="Calibri" panose="020F0502020204030204" pitchFamily="34" charset="0"/>
                        </a:rPr>
                        <a:t>Valuation by Class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800" b="1" i="0" u="none" strike="noStrike">
                          <a:solidFill>
                            <a:srgbClr val="FFFFFF"/>
                          </a:solidFill>
                          <a:effectLst/>
                          <a:latin typeface="Calibri" panose="020F0502020204030204" pitchFamily="34" charset="0"/>
                        </a:rPr>
                        <a:t>% of Shares of Total Tax Levy No Shift</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r>
              <a:tr h="370986">
                <a:tc>
                  <a:txBody>
                    <a:bodyPr/>
                    <a:lstStyle/>
                    <a:p>
                      <a:pPr algn="l" fontAlgn="b"/>
                      <a:r>
                        <a:rPr lang="en-US" sz="1800" b="0" i="0" u="none" strike="noStrike" dirty="0">
                          <a:solidFill>
                            <a:schemeClr val="bg1"/>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l" fontAlgn="b"/>
                      <a:r>
                        <a:rPr lang="en-US" sz="18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r>
              <a:tr h="370986">
                <a:tc>
                  <a:txBody>
                    <a:bodyPr/>
                    <a:lstStyle/>
                    <a:p>
                      <a:pPr algn="ctr" fontAlgn="b"/>
                      <a:r>
                        <a:rPr lang="en-US" sz="1800" b="0" i="0" u="none" strike="noStrike" dirty="0">
                          <a:solidFill>
                            <a:schemeClr val="bg1"/>
                          </a:solidFill>
                          <a:effectLst/>
                          <a:latin typeface="Calibri" panose="020F0502020204030204" pitchFamily="34" charset="0"/>
                        </a:rPr>
                        <a:t>Residential</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r" fontAlgn="b"/>
                      <a:r>
                        <a:rPr lang="en-US" sz="1800" b="0" i="0" u="none" strike="noStrike" dirty="0">
                          <a:solidFill>
                            <a:srgbClr val="000000"/>
                          </a:solidFill>
                          <a:effectLst/>
                          <a:latin typeface="Calibri" panose="020F0502020204030204" pitchFamily="34" charset="0"/>
                        </a:rPr>
                        <a:t>5,134,867,508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US" sz="1800" b="0" i="0" u="none" strike="noStrike">
                          <a:solidFill>
                            <a:srgbClr val="000000"/>
                          </a:solidFill>
                          <a:effectLst/>
                          <a:latin typeface="Calibri" panose="020F0502020204030204" pitchFamily="34" charset="0"/>
                        </a:rPr>
                        <a:t>90.2466%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r>
              <a:tr h="370986">
                <a:tc>
                  <a:txBody>
                    <a:bodyPr/>
                    <a:lstStyle/>
                    <a:p>
                      <a:pPr algn="ctr" fontAlgn="b"/>
                      <a:r>
                        <a:rPr lang="en-US" sz="1800" b="0" i="0" u="none" strike="noStrike" dirty="0">
                          <a:solidFill>
                            <a:schemeClr val="bg1"/>
                          </a:solidFill>
                          <a:effectLst/>
                          <a:latin typeface="Calibri" panose="020F0502020204030204" pitchFamily="34" charset="0"/>
                        </a:rPr>
                        <a:t>Open Space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r" fontAlgn="b"/>
                      <a:r>
                        <a:rPr lang="en-US" sz="18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US" sz="1800" b="0" i="0" u="none" strike="noStrike" dirty="0">
                          <a:solidFill>
                            <a:srgbClr val="000000"/>
                          </a:solidFill>
                          <a:effectLst/>
                          <a:latin typeface="Calibri" panose="020F0502020204030204" pitchFamily="34" charset="0"/>
                        </a:rPr>
                        <a:t>0.0000%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r>
              <a:tr h="370986">
                <a:tc>
                  <a:txBody>
                    <a:bodyPr/>
                    <a:lstStyle/>
                    <a:p>
                      <a:pPr algn="ctr" fontAlgn="b"/>
                      <a:r>
                        <a:rPr lang="en-US" sz="1800" b="0" i="0" u="none" strike="noStrike" dirty="0">
                          <a:solidFill>
                            <a:schemeClr val="bg1"/>
                          </a:solidFill>
                          <a:effectLst/>
                          <a:latin typeface="Calibri" panose="020F0502020204030204" pitchFamily="34" charset="0"/>
                        </a:rPr>
                        <a:t>Commercial</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r" fontAlgn="b"/>
                      <a:r>
                        <a:rPr lang="en-US" sz="1800" b="0" i="0" u="none" strike="noStrike" dirty="0">
                          <a:solidFill>
                            <a:srgbClr val="000000"/>
                          </a:solidFill>
                          <a:effectLst/>
                          <a:latin typeface="Calibri" panose="020F0502020204030204" pitchFamily="34" charset="0"/>
                        </a:rPr>
                        <a:t>420,878,111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US" sz="1800" b="0" i="0" u="none" strike="noStrike" dirty="0">
                          <a:solidFill>
                            <a:srgbClr val="000000"/>
                          </a:solidFill>
                          <a:effectLst/>
                          <a:latin typeface="Calibri" panose="020F0502020204030204" pitchFamily="34" charset="0"/>
                        </a:rPr>
                        <a:t>7.3970%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r>
              <a:tr h="370986">
                <a:tc>
                  <a:txBody>
                    <a:bodyPr/>
                    <a:lstStyle/>
                    <a:p>
                      <a:pPr algn="ctr" fontAlgn="b"/>
                      <a:r>
                        <a:rPr lang="en-US" sz="1800" b="0" i="0" u="none" strike="noStrike" dirty="0">
                          <a:solidFill>
                            <a:schemeClr val="bg1"/>
                          </a:solidFill>
                          <a:effectLst/>
                          <a:latin typeface="Calibri" panose="020F0502020204030204" pitchFamily="34" charset="0"/>
                        </a:rPr>
                        <a:t>Industrial</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r" fontAlgn="b"/>
                      <a:r>
                        <a:rPr lang="en-US" sz="1800" b="0" i="0" u="none" strike="noStrike">
                          <a:solidFill>
                            <a:srgbClr val="000000"/>
                          </a:solidFill>
                          <a:effectLst/>
                          <a:latin typeface="Calibri" panose="020F0502020204030204" pitchFamily="34" charset="0"/>
                        </a:rPr>
                        <a:t>38,263,300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US" sz="1800" b="0" i="0" u="none" strike="noStrike" dirty="0">
                          <a:solidFill>
                            <a:srgbClr val="000000"/>
                          </a:solidFill>
                          <a:effectLst/>
                          <a:latin typeface="Calibri" panose="020F0502020204030204" pitchFamily="34" charset="0"/>
                        </a:rPr>
                        <a:t>0.6725%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r>
              <a:tr h="370986">
                <a:tc>
                  <a:txBody>
                    <a:bodyPr/>
                    <a:lstStyle/>
                    <a:p>
                      <a:pPr algn="ctr" fontAlgn="b"/>
                      <a:r>
                        <a:rPr lang="en-US" sz="1800" b="0" i="0" u="none" strike="noStrike" dirty="0">
                          <a:solidFill>
                            <a:schemeClr val="bg1"/>
                          </a:solidFill>
                          <a:effectLst/>
                          <a:latin typeface="Calibri" panose="020F0502020204030204" pitchFamily="34" charset="0"/>
                        </a:rPr>
                        <a:t>Personal Property</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r" fontAlgn="b"/>
                      <a:r>
                        <a:rPr lang="en-US" sz="1800" b="0" i="0" u="none" strike="noStrike">
                          <a:solidFill>
                            <a:srgbClr val="000000"/>
                          </a:solidFill>
                          <a:effectLst/>
                          <a:latin typeface="Calibri" panose="020F0502020204030204" pitchFamily="34" charset="0"/>
                        </a:rPr>
                        <a:t>95,812,308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US" sz="1800" b="0" i="0" u="none" strike="noStrike" dirty="0">
                          <a:solidFill>
                            <a:srgbClr val="000000"/>
                          </a:solidFill>
                          <a:effectLst/>
                          <a:latin typeface="Calibri" panose="020F0502020204030204" pitchFamily="34" charset="0"/>
                        </a:rPr>
                        <a:t>1.6839%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r>
              <a:tr h="385825">
                <a:tc>
                  <a:txBody>
                    <a:bodyPr/>
                    <a:lstStyle/>
                    <a:p>
                      <a:pPr algn="ctr" fontAlgn="b"/>
                      <a:r>
                        <a:rPr lang="en-US" sz="1800" b="1" i="0" u="none" strike="noStrike" dirty="0">
                          <a:solidFill>
                            <a:schemeClr val="bg1"/>
                          </a:solidFill>
                          <a:effectLst/>
                          <a:latin typeface="Calibri" panose="020F0502020204030204" pitchFamily="34" charset="0"/>
                        </a:rPr>
                        <a:t>TOTAL VALUE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r" fontAlgn="b"/>
                      <a:r>
                        <a:rPr lang="en-US" sz="1800" b="1" i="0" u="none" strike="noStrike" dirty="0">
                          <a:solidFill>
                            <a:srgbClr val="000000"/>
                          </a:solidFill>
                          <a:effectLst/>
                          <a:latin typeface="Calibri" panose="020F0502020204030204" pitchFamily="34" charset="0"/>
                        </a:rPr>
                        <a:t>5,689,821,227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US" sz="1800" b="1" i="0" u="none" strike="noStrike" dirty="0">
                          <a:solidFill>
                            <a:srgbClr val="000000"/>
                          </a:solidFill>
                          <a:effectLst/>
                          <a:latin typeface="Calibri" panose="020F0502020204030204" pitchFamily="34" charset="0"/>
                        </a:rPr>
                        <a:t>100.000%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12" name="Chart 11"/>
          <p:cNvGraphicFramePr>
            <a:graphicFrameLocks/>
          </p:cNvGraphicFramePr>
          <p:nvPr>
            <p:extLst>
              <p:ext uri="{D42A27DB-BD31-4B8C-83A1-F6EECF244321}">
                <p14:modId xmlns:p14="http://schemas.microsoft.com/office/powerpoint/2010/main" val="2530066527"/>
              </p:ext>
            </p:extLst>
          </p:nvPr>
        </p:nvGraphicFramePr>
        <p:xfrm>
          <a:off x="6973181" y="1990835"/>
          <a:ext cx="4895850" cy="45815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46375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5325257"/>
            <a:ext cx="12192001" cy="1323439"/>
          </a:xfrm>
          <a:prstGeom prst="rect">
            <a:avLst/>
          </a:prstGeom>
        </p:spPr>
        <p:txBody>
          <a:bodyPr wrap="square">
            <a:spAutoFit/>
          </a:bodyPr>
          <a:lstStyle/>
          <a:p>
            <a:pPr lvl="0" algn="just" eaLnBrk="0" fontAlgn="base" hangingPunct="0">
              <a:spcBef>
                <a:spcPct val="0"/>
              </a:spcBef>
              <a:spcAft>
                <a:spcPct val="0"/>
              </a:spcAft>
            </a:pPr>
            <a:r>
              <a:rPr lang="en-US" altLang="en-US" sz="2000" dirty="0" smtClean="0">
                <a:ea typeface="Times New Roman" panose="02020603050405020304" pitchFamily="18" charset="0"/>
                <a:cs typeface="Arial" panose="020B0604020202020204" pitchFamily="34" charset="0"/>
              </a:rPr>
              <a:t>Board of Assessors recommends the Select Board adopt the minimum </a:t>
            </a:r>
            <a:r>
              <a:rPr lang="en-US" altLang="en-US" sz="2000" b="1" dirty="0" smtClean="0">
                <a:ea typeface="Times New Roman" panose="02020603050405020304" pitchFamily="18" charset="0"/>
                <a:cs typeface="Arial" panose="020B0604020202020204" pitchFamily="34" charset="0"/>
              </a:rPr>
              <a:t>Residential Factor of 0.918943</a:t>
            </a:r>
            <a:r>
              <a:rPr lang="en-US" altLang="en-US" sz="2000" dirty="0" smtClean="0">
                <a:ea typeface="Times New Roman" panose="02020603050405020304" pitchFamily="18" charset="0"/>
                <a:cs typeface="Arial" panose="020B0604020202020204" pitchFamily="34" charset="0"/>
              </a:rPr>
              <a:t> with corresponding </a:t>
            </a:r>
            <a:r>
              <a:rPr lang="en-US" altLang="en-US" sz="2000" b="1" dirty="0" smtClean="0">
                <a:ea typeface="Times New Roman" panose="02020603050405020304" pitchFamily="18" charset="0"/>
                <a:cs typeface="Arial" panose="020B0604020202020204" pitchFamily="34" charset="0"/>
              </a:rPr>
              <a:t>CIP Shift of 175%</a:t>
            </a:r>
            <a:r>
              <a:rPr lang="en-US" altLang="en-US" sz="2000" dirty="0" smtClean="0">
                <a:ea typeface="Times New Roman" panose="02020603050405020304" pitchFamily="18" charset="0"/>
                <a:cs typeface="Arial" panose="020B0604020202020204" pitchFamily="34" charset="0"/>
              </a:rPr>
              <a:t> to afford the residential </a:t>
            </a:r>
            <a:r>
              <a:rPr lang="en-US" altLang="en-US" sz="2000" b="1" dirty="0" smtClean="0">
                <a:ea typeface="Times New Roman" panose="02020603050405020304" pitchFamily="18" charset="0"/>
                <a:cs typeface="Arial" panose="020B0604020202020204" pitchFamily="34" charset="0"/>
              </a:rPr>
              <a:t>taxpayers the maximum amount of tax relief. </a:t>
            </a:r>
            <a:r>
              <a:rPr lang="en-US" altLang="en-US" sz="2000" dirty="0" smtClean="0">
                <a:ea typeface="Times New Roman" panose="02020603050405020304" pitchFamily="18" charset="0"/>
                <a:cs typeface="Arial" panose="020B0604020202020204" pitchFamily="34" charset="0"/>
              </a:rPr>
              <a:t>The adoption of this recommendation allows the town to assess and collect an equitable amount of taxes from the residential, industrial and personal property sectors. </a:t>
            </a:r>
            <a:endParaRPr lang="en-US" altLang="en-US" sz="2000" u="sng" dirty="0">
              <a:ea typeface="Times New Roman" panose="02020603050405020304" pitchFamily="18" charset="0"/>
              <a:cs typeface="Arial" panose="020B0604020202020204" pitchFamily="34" charset="0"/>
            </a:endParaRPr>
          </a:p>
        </p:txBody>
      </p:sp>
      <p:sp>
        <p:nvSpPr>
          <p:cNvPr id="12" name="Rectangle 11"/>
          <p:cNvSpPr/>
          <p:nvPr/>
        </p:nvSpPr>
        <p:spPr>
          <a:xfrm>
            <a:off x="78201" y="5048258"/>
            <a:ext cx="11827874" cy="276999"/>
          </a:xfrm>
          <a:prstGeom prst="rect">
            <a:avLst/>
          </a:prstGeom>
        </p:spPr>
        <p:txBody>
          <a:bodyPr wrap="square">
            <a:spAutoFit/>
          </a:bodyPr>
          <a:lstStyle/>
          <a:p>
            <a:pPr lvl="0" algn="ctr" eaLnBrk="0" fontAlgn="base" hangingPunct="0">
              <a:spcBef>
                <a:spcPct val="0"/>
              </a:spcBef>
              <a:spcAft>
                <a:spcPct val="0"/>
              </a:spcAft>
            </a:pPr>
            <a:r>
              <a:rPr lang="en-US" altLang="en-US" sz="1200" b="1" i="1" dirty="0">
                <a:latin typeface="Arial" panose="020B0604020202020204" pitchFamily="34" charset="0"/>
                <a:ea typeface="Times New Roman" panose="02020603050405020304" pitchFamily="18" charset="0"/>
                <a:cs typeface="Arial" panose="020B0604020202020204" pitchFamily="34" charset="0"/>
              </a:rPr>
              <a:t>This table summarizes various shift options and their effect on the average SF tax bill and the average commercial </a:t>
            </a:r>
            <a:r>
              <a:rPr lang="en-US" altLang="en-US" sz="1200" b="1" i="1" dirty="0" smtClean="0">
                <a:latin typeface="Arial" panose="020B0604020202020204" pitchFamily="34" charset="0"/>
                <a:ea typeface="Times New Roman" panose="02020603050405020304" pitchFamily="18" charset="0"/>
                <a:cs typeface="Arial" panose="020B0604020202020204" pitchFamily="34" charset="0"/>
              </a:rPr>
              <a:t>tax bill</a:t>
            </a:r>
            <a:endParaRPr lang="en-US" altLang="en-US" sz="1200" b="1" i="1" dirty="0">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2"/>
          <p:cNvSpPr/>
          <p:nvPr/>
        </p:nvSpPr>
        <p:spPr>
          <a:xfrm>
            <a:off x="4050316" y="93926"/>
            <a:ext cx="3283656" cy="400110"/>
          </a:xfrm>
          <a:prstGeom prst="rect">
            <a:avLst/>
          </a:prstGeom>
        </p:spPr>
        <p:txBody>
          <a:bodyPr wrap="none">
            <a:spAutoFit/>
          </a:bodyPr>
          <a:lstStyle/>
          <a:p>
            <a:pPr lvl="0" algn="ctr" eaLnBrk="0" fontAlgn="base" hangingPunct="0">
              <a:spcBef>
                <a:spcPct val="0"/>
              </a:spcBef>
              <a:spcAft>
                <a:spcPct val="0"/>
              </a:spcAft>
            </a:pPr>
            <a:r>
              <a:rPr lang="en-US" altLang="en-US" sz="2000" b="1" u="sng" dirty="0" smtClean="0"/>
              <a:t>Selecting a Residential Factor</a:t>
            </a:r>
            <a:endParaRPr lang="en-US" altLang="en-US" sz="2000" dirty="0"/>
          </a:p>
        </p:txBody>
      </p:sp>
      <p:sp>
        <p:nvSpPr>
          <p:cNvPr id="6" name="TextBox 5"/>
          <p:cNvSpPr txBox="1"/>
          <p:nvPr/>
        </p:nvSpPr>
        <p:spPr>
          <a:xfrm>
            <a:off x="171706" y="438890"/>
            <a:ext cx="12113800" cy="1800493"/>
          </a:xfrm>
          <a:prstGeom prst="rect">
            <a:avLst/>
          </a:prstGeom>
          <a:noFill/>
        </p:spPr>
        <p:txBody>
          <a:bodyPr wrap="square" rtlCol="0">
            <a:spAutoFit/>
          </a:bodyPr>
          <a:lstStyle/>
          <a:p>
            <a:pPr algn="just"/>
            <a:r>
              <a:rPr lang="en-US" sz="2000" dirty="0" smtClean="0"/>
              <a:t>Selection of a residential factor less than “1” will shift the tax burden from the Residential / Open Space (RO) class to the Commercial, Industrial, and Personal Property class (CIP).  The greater the shift selected </a:t>
            </a:r>
            <a:r>
              <a:rPr lang="en-US" i="1" dirty="0" smtClean="0"/>
              <a:t>(see Table below)</a:t>
            </a:r>
            <a:r>
              <a:rPr lang="en-US" sz="2000" dirty="0" smtClean="0"/>
              <a:t> the greater the percentage of the tax levy is shifted to the CIP property class</a:t>
            </a:r>
            <a:r>
              <a:rPr lang="en-US" sz="2000" dirty="0"/>
              <a:t>. </a:t>
            </a:r>
            <a:endParaRPr lang="en-US" sz="2000" dirty="0" smtClean="0"/>
          </a:p>
          <a:p>
            <a:pPr algn="just"/>
            <a:endParaRPr lang="en-US" sz="1100" dirty="0" smtClean="0"/>
          </a:p>
          <a:p>
            <a:pPr algn="just"/>
            <a:r>
              <a:rPr lang="en-US" sz="2000" dirty="0" smtClean="0"/>
              <a:t>For Fiscal Year 2024, The </a:t>
            </a:r>
            <a:r>
              <a:rPr lang="en-US" sz="2000" dirty="0"/>
              <a:t>average single-family property value </a:t>
            </a:r>
            <a:r>
              <a:rPr lang="en-US" sz="2000" dirty="0" smtClean="0"/>
              <a:t>is </a:t>
            </a:r>
            <a:r>
              <a:rPr lang="en-US" sz="2000" b="1" dirty="0" smtClean="0"/>
              <a:t>$709,434</a:t>
            </a:r>
            <a:r>
              <a:rPr lang="en-US" sz="2000" dirty="0" smtClean="0"/>
              <a:t> </a:t>
            </a:r>
            <a:r>
              <a:rPr lang="en-US" sz="2000" dirty="0"/>
              <a:t>and the average </a:t>
            </a:r>
            <a:r>
              <a:rPr lang="en-US" sz="2000" dirty="0" smtClean="0"/>
              <a:t>commercial/industrial property </a:t>
            </a:r>
            <a:r>
              <a:rPr lang="en-US" sz="2000" dirty="0"/>
              <a:t>value is </a:t>
            </a:r>
            <a:r>
              <a:rPr lang="en-US" sz="2000" b="1" dirty="0" smtClean="0"/>
              <a:t>$1,494,619. </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1317893344"/>
              </p:ext>
            </p:extLst>
          </p:nvPr>
        </p:nvGraphicFramePr>
        <p:xfrm>
          <a:off x="1008740" y="2706379"/>
          <a:ext cx="9716722" cy="2203380"/>
        </p:xfrm>
        <a:graphic>
          <a:graphicData uri="http://schemas.openxmlformats.org/drawingml/2006/table">
            <a:tbl>
              <a:tblPr/>
              <a:tblGrid>
                <a:gridCol w="1379436"/>
                <a:gridCol w="894079"/>
                <a:gridCol w="868534"/>
                <a:gridCol w="919624"/>
                <a:gridCol w="833409"/>
                <a:gridCol w="795092"/>
                <a:gridCol w="1123985"/>
                <a:gridCol w="1034577"/>
                <a:gridCol w="842989"/>
                <a:gridCol w="1024997"/>
              </a:tblGrid>
              <a:tr h="776949">
                <a:tc>
                  <a:txBody>
                    <a:bodyPr/>
                    <a:lstStyle/>
                    <a:p>
                      <a:pPr algn="ctr" rtl="0" fontAlgn="b"/>
                      <a:r>
                        <a:rPr lang="en-US" sz="1600" b="1" i="0" u="none" strike="noStrike" dirty="0">
                          <a:solidFill>
                            <a:srgbClr val="FFFFFF"/>
                          </a:solidFill>
                          <a:effectLst/>
                          <a:latin typeface="Calibri" panose="020F0502020204030204" pitchFamily="34" charset="0"/>
                        </a:rPr>
                        <a:t>Residential Factor</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rtl="0" fontAlgn="b"/>
                      <a:r>
                        <a:rPr lang="en-US" sz="1600" b="1" i="0" u="none" strike="noStrike">
                          <a:solidFill>
                            <a:srgbClr val="FFFFFF"/>
                          </a:solidFill>
                          <a:effectLst/>
                          <a:latin typeface="Calibri" panose="020F0502020204030204" pitchFamily="34" charset="0"/>
                        </a:rPr>
                        <a:t>CIP Shift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rtl="0" fontAlgn="b"/>
                      <a:r>
                        <a:rPr lang="en-US" sz="1600" b="1" i="0" u="none" strike="noStrike">
                          <a:solidFill>
                            <a:srgbClr val="FFFFFF"/>
                          </a:solidFill>
                          <a:effectLst/>
                          <a:latin typeface="Calibri" panose="020F0502020204030204" pitchFamily="34" charset="0"/>
                        </a:rPr>
                        <a:t>RES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rtl="0" fontAlgn="b"/>
                      <a:r>
                        <a:rPr lang="en-US" sz="1600" b="1" i="0" u="none" strike="noStrike" dirty="0">
                          <a:solidFill>
                            <a:srgbClr val="FFFFFF"/>
                          </a:solidFill>
                          <a:effectLst/>
                          <a:latin typeface="Calibri" panose="020F0502020204030204" pitchFamily="34" charset="0"/>
                        </a:rPr>
                        <a:t>CIP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rtl="0" fontAlgn="b"/>
                      <a:r>
                        <a:rPr lang="en-US" sz="1600" b="1" i="0" u="none" strike="noStrike" dirty="0">
                          <a:solidFill>
                            <a:srgbClr val="FFFFFF"/>
                          </a:solidFill>
                          <a:effectLst/>
                          <a:latin typeface="Calibri" panose="020F0502020204030204" pitchFamily="34" charset="0"/>
                        </a:rPr>
                        <a:t>RES TAX RATE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rtl="0" fontAlgn="b"/>
                      <a:r>
                        <a:rPr lang="en-US" sz="1600" b="1" i="0" u="none" strike="noStrike">
                          <a:solidFill>
                            <a:srgbClr val="FFFFFF"/>
                          </a:solidFill>
                          <a:effectLst/>
                          <a:latin typeface="Calibri" panose="020F0502020204030204" pitchFamily="34" charset="0"/>
                        </a:rPr>
                        <a:t> CIP Tax Rate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rtl="0" fontAlgn="b"/>
                      <a:r>
                        <a:rPr lang="en-US" sz="1600" b="1" i="0" u="none" strike="noStrike">
                          <a:solidFill>
                            <a:srgbClr val="FFFFFF"/>
                          </a:solidFill>
                          <a:effectLst/>
                          <a:latin typeface="Calibri" panose="020F0502020204030204" pitchFamily="34" charset="0"/>
                        </a:rPr>
                        <a:t>Avg Single Family Tax Bill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400" b="1" i="0" u="none" strike="noStrike">
                          <a:solidFill>
                            <a:srgbClr val="FFFFFF"/>
                          </a:solidFill>
                          <a:effectLst/>
                          <a:latin typeface="Calibri" panose="020F0502020204030204" pitchFamily="34" charset="0"/>
                        </a:rPr>
                        <a:t>Avg Single Family Tax difference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rtl="0" fontAlgn="b"/>
                      <a:r>
                        <a:rPr lang="en-US" sz="1600" b="1" i="0" u="none" strike="noStrike">
                          <a:solidFill>
                            <a:srgbClr val="FFFFFF"/>
                          </a:solidFill>
                          <a:effectLst/>
                          <a:latin typeface="Calibri" panose="020F0502020204030204" pitchFamily="34" charset="0"/>
                        </a:rPr>
                        <a:t>Avg CI Tax Bill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400" b="1" i="0" u="none" strike="noStrike">
                          <a:solidFill>
                            <a:srgbClr val="FFFFFF"/>
                          </a:solidFill>
                          <a:effectLst/>
                          <a:latin typeface="Calibri" panose="020F0502020204030204" pitchFamily="34" charset="0"/>
                        </a:rPr>
                        <a:t>Avg CI Tax difference</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r>
              <a:tr h="283263">
                <a:tc>
                  <a:txBody>
                    <a:bodyPr/>
                    <a:lstStyle/>
                    <a:p>
                      <a:pPr algn="r" rtl="0" fontAlgn="b"/>
                      <a:r>
                        <a:rPr lang="en-US" sz="1600" b="1" i="0" u="none" strike="noStrike" dirty="0" smtClean="0">
                          <a:solidFill>
                            <a:srgbClr val="FFFFFF"/>
                          </a:solidFill>
                          <a:effectLst/>
                          <a:latin typeface="Calibri" panose="020F0502020204030204" pitchFamily="34" charset="0"/>
                        </a:rPr>
                        <a:t>100.000000</a:t>
                      </a:r>
                      <a:endParaRPr lang="en-US" sz="1600" b="1" i="0" u="none" strike="noStrike" dirty="0">
                        <a:solidFill>
                          <a:srgbClr val="FFFFFF"/>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rtl="0" fontAlgn="b"/>
                      <a:r>
                        <a:rPr lang="en-US" sz="1600" b="1" i="0" u="none" strike="noStrike" dirty="0">
                          <a:solidFill>
                            <a:srgbClr val="000000"/>
                          </a:solidFill>
                          <a:effectLst/>
                          <a:latin typeface="Calibri" panose="020F050202020403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b"/>
                      <a:r>
                        <a:rPr lang="en-US" sz="1600" b="1" i="0" u="none" strike="noStrike">
                          <a:solidFill>
                            <a:srgbClr val="000000"/>
                          </a:solidFill>
                          <a:effectLst/>
                          <a:latin typeface="Calibri" panose="020F0502020204030204" pitchFamily="34" charset="0"/>
                        </a:rPr>
                        <a:t>90.2466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b"/>
                      <a:r>
                        <a:rPr lang="en-US" sz="1600" b="1" i="0" u="none" strike="noStrike">
                          <a:solidFill>
                            <a:srgbClr val="000000"/>
                          </a:solidFill>
                          <a:effectLst/>
                          <a:latin typeface="Calibri" panose="020F0502020204030204" pitchFamily="34" charset="0"/>
                        </a:rPr>
                        <a:t>9.7534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b"/>
                      <a:r>
                        <a:rPr lang="en-US" sz="1600" b="1" i="0" u="none" strike="noStrike">
                          <a:solidFill>
                            <a:srgbClr val="000000"/>
                          </a:solidFill>
                          <a:effectLst/>
                          <a:latin typeface="Calibri" panose="020F0502020204030204" pitchFamily="34" charset="0"/>
                        </a:rPr>
                        <a:t>11.52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b"/>
                      <a:r>
                        <a:rPr lang="en-US" sz="1600" b="1" i="0" u="none" strike="noStrike">
                          <a:solidFill>
                            <a:srgbClr val="000000"/>
                          </a:solidFill>
                          <a:effectLst/>
                          <a:latin typeface="Calibri" panose="020F0502020204030204" pitchFamily="34" charset="0"/>
                        </a:rPr>
                        <a:t>11.52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b"/>
                      <a:r>
                        <a:rPr lang="en-US" sz="1600" b="1" i="0" u="none" strike="noStrike">
                          <a:solidFill>
                            <a:srgbClr val="000000"/>
                          </a:solidFill>
                          <a:effectLst/>
                          <a:latin typeface="Calibri" panose="020F0502020204030204" pitchFamily="34" charset="0"/>
                        </a:rPr>
                        <a:t>$8,173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600" b="1" i="0" u="none" strike="noStrike" dirty="0">
                          <a:solidFill>
                            <a:srgbClr val="000000"/>
                          </a:solidFill>
                          <a:effectLst/>
                          <a:latin typeface="Calibri" panose="020F0502020204030204" pitchFamily="34" charset="0"/>
                        </a:rPr>
                        <a:t>$892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b"/>
                      <a:r>
                        <a:rPr lang="en-US" sz="1600" b="1" i="0" u="none" strike="noStrike">
                          <a:solidFill>
                            <a:srgbClr val="000000"/>
                          </a:solidFill>
                          <a:effectLst/>
                          <a:latin typeface="Calibri" panose="020F0502020204030204" pitchFamily="34" charset="0"/>
                        </a:rPr>
                        <a:t>$17,218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600" b="1" i="0" u="none" strike="noStrike">
                          <a:solidFill>
                            <a:srgbClr val="000000"/>
                          </a:solidFill>
                          <a:effectLst/>
                          <a:latin typeface="Calibri" panose="020F0502020204030204" pitchFamily="34" charset="0"/>
                        </a:rPr>
                        <a:t>-$13,103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r>
              <a:tr h="283263">
                <a:tc>
                  <a:txBody>
                    <a:bodyPr/>
                    <a:lstStyle/>
                    <a:p>
                      <a:pPr algn="r" rtl="0" fontAlgn="b"/>
                      <a:r>
                        <a:rPr lang="en-US" sz="1600" b="1" i="0" u="none" strike="noStrike" dirty="0">
                          <a:solidFill>
                            <a:srgbClr val="FFFFFF"/>
                          </a:solidFill>
                          <a:effectLst/>
                          <a:latin typeface="Calibri" panose="020F0502020204030204" pitchFamily="34" charset="0"/>
                        </a:rPr>
                        <a:t>0.945962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rtl="0" fontAlgn="b"/>
                      <a:r>
                        <a:rPr lang="en-US" sz="1600" b="1" i="0" u="none" strike="noStrike" dirty="0">
                          <a:solidFill>
                            <a:srgbClr val="000000"/>
                          </a:solidFill>
                          <a:effectLst/>
                          <a:latin typeface="Calibri" panose="020F0502020204030204" pitchFamily="34" charset="0"/>
                        </a:rPr>
                        <a:t>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b"/>
                      <a:r>
                        <a:rPr lang="en-US" sz="1600" b="1" i="0" u="none" strike="noStrike" dirty="0">
                          <a:solidFill>
                            <a:srgbClr val="000000"/>
                          </a:solidFill>
                          <a:effectLst/>
                          <a:latin typeface="Calibri" panose="020F0502020204030204" pitchFamily="34" charset="0"/>
                        </a:rPr>
                        <a:t>85.3699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b"/>
                      <a:r>
                        <a:rPr lang="en-US" sz="1600" b="1" i="0" u="none" strike="noStrike" dirty="0">
                          <a:solidFill>
                            <a:srgbClr val="000000"/>
                          </a:solidFill>
                          <a:effectLst/>
                          <a:latin typeface="Calibri" panose="020F0502020204030204" pitchFamily="34" charset="0"/>
                        </a:rPr>
                        <a:t>14.6302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b"/>
                      <a:r>
                        <a:rPr lang="en-US" sz="1600" b="1" i="0" u="none" strike="noStrike" dirty="0" smtClean="0">
                          <a:solidFill>
                            <a:srgbClr val="000000"/>
                          </a:solidFill>
                          <a:effectLst/>
                          <a:latin typeface="Calibri" panose="020F0502020204030204" pitchFamily="34" charset="0"/>
                        </a:rPr>
                        <a:t>10.90</a:t>
                      </a:r>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b"/>
                      <a:r>
                        <a:rPr lang="en-US" sz="1600" b="1" i="0" u="none" strike="noStrike">
                          <a:solidFill>
                            <a:srgbClr val="000000"/>
                          </a:solidFill>
                          <a:effectLst/>
                          <a:latin typeface="Calibri" panose="020F0502020204030204" pitchFamily="34" charset="0"/>
                        </a:rPr>
                        <a:t>17.29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b"/>
                      <a:r>
                        <a:rPr lang="en-US" sz="1600" b="1" i="0" u="none" strike="noStrike">
                          <a:solidFill>
                            <a:srgbClr val="000000"/>
                          </a:solidFill>
                          <a:effectLst/>
                          <a:latin typeface="Calibri" panose="020F0502020204030204" pitchFamily="34" charset="0"/>
                        </a:rPr>
                        <a:t>$7,733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600" b="1" i="0" u="none" strike="noStrike" dirty="0">
                          <a:solidFill>
                            <a:srgbClr val="000000"/>
                          </a:solidFill>
                          <a:effectLst/>
                          <a:latin typeface="Calibri" panose="020F0502020204030204" pitchFamily="34" charset="0"/>
                        </a:rPr>
                        <a:t>$452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b"/>
                      <a:r>
                        <a:rPr lang="en-US" sz="1600" b="1" i="0" u="none" strike="noStrike" dirty="0">
                          <a:solidFill>
                            <a:srgbClr val="000000"/>
                          </a:solidFill>
                          <a:effectLst/>
                          <a:latin typeface="Calibri" panose="020F0502020204030204" pitchFamily="34" charset="0"/>
                        </a:rPr>
                        <a:t>$25,842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600" b="1" i="0" u="none" strike="noStrike">
                          <a:solidFill>
                            <a:srgbClr val="000000"/>
                          </a:solidFill>
                          <a:effectLst/>
                          <a:latin typeface="Calibri" panose="020F0502020204030204" pitchFamily="34" charset="0"/>
                        </a:rPr>
                        <a:t>-$4,479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r>
              <a:tr h="283263">
                <a:tc>
                  <a:txBody>
                    <a:bodyPr/>
                    <a:lstStyle/>
                    <a:p>
                      <a:pPr algn="r" rtl="0" fontAlgn="b"/>
                      <a:r>
                        <a:rPr lang="en-US" sz="1600" b="1" i="0" u="none" strike="noStrike">
                          <a:solidFill>
                            <a:srgbClr val="FFFFFF"/>
                          </a:solidFill>
                          <a:effectLst/>
                          <a:latin typeface="Calibri" panose="020F0502020204030204" pitchFamily="34" charset="0"/>
                        </a:rPr>
                        <a:t>0.935155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rtl="0" fontAlgn="b"/>
                      <a:r>
                        <a:rPr lang="en-US" sz="1600" b="1" i="0" u="none" strike="noStrike">
                          <a:solidFill>
                            <a:srgbClr val="000000"/>
                          </a:solidFill>
                          <a:effectLst/>
                          <a:latin typeface="Calibri" panose="020F0502020204030204" pitchFamily="34" charset="0"/>
                        </a:rPr>
                        <a:t>160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b"/>
                      <a:r>
                        <a:rPr lang="en-US" sz="1600" b="1" i="0" u="none" strike="noStrike">
                          <a:solidFill>
                            <a:srgbClr val="000000"/>
                          </a:solidFill>
                          <a:effectLst/>
                          <a:latin typeface="Calibri" panose="020F0502020204030204" pitchFamily="34" charset="0"/>
                        </a:rPr>
                        <a:t>84.3946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b"/>
                      <a:r>
                        <a:rPr lang="en-US" sz="1600" b="1" i="0" u="none" strike="noStrike">
                          <a:solidFill>
                            <a:srgbClr val="000000"/>
                          </a:solidFill>
                          <a:effectLst/>
                          <a:latin typeface="Calibri" panose="020F0502020204030204" pitchFamily="34" charset="0"/>
                        </a:rPr>
                        <a:t>15.6054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b"/>
                      <a:r>
                        <a:rPr lang="en-US" sz="1600" b="1" i="0" u="none" strike="noStrike" dirty="0">
                          <a:solidFill>
                            <a:srgbClr val="000000"/>
                          </a:solidFill>
                          <a:effectLst/>
                          <a:latin typeface="Calibri" panose="020F0502020204030204" pitchFamily="34" charset="0"/>
                        </a:rPr>
                        <a:t>10.78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b"/>
                      <a:r>
                        <a:rPr lang="en-US" sz="1600" b="1" i="0" u="none" strike="noStrike" dirty="0">
                          <a:solidFill>
                            <a:srgbClr val="000000"/>
                          </a:solidFill>
                          <a:effectLst/>
                          <a:latin typeface="Calibri" panose="020F0502020204030204" pitchFamily="34" charset="0"/>
                        </a:rPr>
                        <a:t>18.44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b"/>
                      <a:r>
                        <a:rPr lang="en-US" sz="1600" b="1" i="0" u="none" strike="noStrike">
                          <a:solidFill>
                            <a:srgbClr val="000000"/>
                          </a:solidFill>
                          <a:effectLst/>
                          <a:latin typeface="Calibri" panose="020F0502020204030204" pitchFamily="34" charset="0"/>
                        </a:rPr>
                        <a:t>$7,648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600" b="1" i="0" u="none" strike="noStrike">
                          <a:solidFill>
                            <a:srgbClr val="000000"/>
                          </a:solidFill>
                          <a:effectLst/>
                          <a:latin typeface="Calibri" panose="020F0502020204030204" pitchFamily="34" charset="0"/>
                        </a:rPr>
                        <a:t>$367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b"/>
                      <a:r>
                        <a:rPr lang="en-US" sz="1600" b="1" i="0" u="none" strike="noStrike" dirty="0">
                          <a:solidFill>
                            <a:srgbClr val="000000"/>
                          </a:solidFill>
                          <a:effectLst/>
                          <a:latin typeface="Calibri" panose="020F0502020204030204" pitchFamily="34" charset="0"/>
                        </a:rPr>
                        <a:t>$27,561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600" b="1" i="0" u="none" strike="noStrike">
                          <a:solidFill>
                            <a:srgbClr val="000000"/>
                          </a:solidFill>
                          <a:effectLst/>
                          <a:latin typeface="Calibri" panose="020F0502020204030204" pitchFamily="34" charset="0"/>
                        </a:rPr>
                        <a:t>-$2,760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r>
              <a:tr h="283263">
                <a:tc>
                  <a:txBody>
                    <a:bodyPr/>
                    <a:lstStyle/>
                    <a:p>
                      <a:pPr algn="r" rtl="0" fontAlgn="b"/>
                      <a:r>
                        <a:rPr lang="en-US" sz="1600" b="1" i="0" u="none" strike="noStrike">
                          <a:solidFill>
                            <a:srgbClr val="FFFFFF"/>
                          </a:solidFill>
                          <a:effectLst/>
                          <a:latin typeface="Calibri" panose="020F0502020204030204" pitchFamily="34" charset="0"/>
                        </a:rPr>
                        <a:t>0.924347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rtl="0" fontAlgn="b"/>
                      <a:r>
                        <a:rPr lang="en-US" sz="1600" b="1" i="0" u="none" strike="noStrike">
                          <a:solidFill>
                            <a:srgbClr val="000000"/>
                          </a:solidFill>
                          <a:effectLst/>
                          <a:latin typeface="Calibri" panose="020F0502020204030204" pitchFamily="34" charset="0"/>
                        </a:rPr>
                        <a:t>170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b"/>
                      <a:r>
                        <a:rPr lang="en-US" sz="1600" b="1" i="0" u="none" strike="noStrike">
                          <a:solidFill>
                            <a:srgbClr val="000000"/>
                          </a:solidFill>
                          <a:effectLst/>
                          <a:latin typeface="Calibri" panose="020F0502020204030204" pitchFamily="34" charset="0"/>
                        </a:rPr>
                        <a:t>83.4192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b"/>
                      <a:r>
                        <a:rPr lang="en-US" sz="1600" b="1" i="0" u="none" strike="noStrike">
                          <a:solidFill>
                            <a:srgbClr val="000000"/>
                          </a:solidFill>
                          <a:effectLst/>
                          <a:latin typeface="Calibri" panose="020F0502020204030204" pitchFamily="34" charset="0"/>
                        </a:rPr>
                        <a:t>16.5808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b"/>
                      <a:r>
                        <a:rPr lang="en-US" sz="1600" b="1" i="0" u="none" strike="noStrike" dirty="0">
                          <a:solidFill>
                            <a:srgbClr val="000000"/>
                          </a:solidFill>
                          <a:effectLst/>
                          <a:latin typeface="Calibri" panose="020F0502020204030204" pitchFamily="34" charset="0"/>
                        </a:rPr>
                        <a:t>10.65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b"/>
                      <a:r>
                        <a:rPr lang="en-US" sz="1600" b="1" i="0" u="none" strike="noStrike" dirty="0">
                          <a:solidFill>
                            <a:srgbClr val="000000"/>
                          </a:solidFill>
                          <a:effectLst/>
                          <a:latin typeface="Calibri" panose="020F0502020204030204" pitchFamily="34" charset="0"/>
                        </a:rPr>
                        <a:t>19.59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b"/>
                      <a:r>
                        <a:rPr lang="en-US" sz="1600" b="1" i="0" u="none" strike="noStrike" dirty="0">
                          <a:solidFill>
                            <a:srgbClr val="000000"/>
                          </a:solidFill>
                          <a:effectLst/>
                          <a:latin typeface="Calibri" panose="020F0502020204030204" pitchFamily="34" charset="0"/>
                        </a:rPr>
                        <a:t>$7,555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600" b="1" i="0" u="none" strike="noStrike">
                          <a:solidFill>
                            <a:srgbClr val="000000"/>
                          </a:solidFill>
                          <a:effectLst/>
                          <a:latin typeface="Calibri" panose="020F0502020204030204" pitchFamily="34" charset="0"/>
                        </a:rPr>
                        <a:t>$274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b"/>
                      <a:r>
                        <a:rPr lang="en-US" sz="1600" b="1" i="0" u="none" strike="noStrike" dirty="0">
                          <a:solidFill>
                            <a:srgbClr val="000000"/>
                          </a:solidFill>
                          <a:effectLst/>
                          <a:latin typeface="Calibri" panose="020F0502020204030204" pitchFamily="34" charset="0"/>
                        </a:rPr>
                        <a:t>$29,280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600" b="1" i="0" u="none" strike="noStrike">
                          <a:solidFill>
                            <a:srgbClr val="000000"/>
                          </a:solidFill>
                          <a:effectLst/>
                          <a:latin typeface="Calibri" panose="020F0502020204030204" pitchFamily="34" charset="0"/>
                        </a:rPr>
                        <a:t>-$1,041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r>
              <a:tr h="293379">
                <a:tc>
                  <a:txBody>
                    <a:bodyPr/>
                    <a:lstStyle/>
                    <a:p>
                      <a:pPr algn="r" rtl="0" fontAlgn="b"/>
                      <a:r>
                        <a:rPr lang="en-US" sz="1600" b="1" i="0" u="none" strike="noStrike">
                          <a:solidFill>
                            <a:srgbClr val="FFFFFF"/>
                          </a:solidFill>
                          <a:effectLst/>
                          <a:latin typeface="Calibri" panose="020F0502020204030204" pitchFamily="34" charset="0"/>
                        </a:rPr>
                        <a:t>0.918943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05496"/>
                    </a:solidFill>
                  </a:tcPr>
                </a:tc>
                <a:tc>
                  <a:txBody>
                    <a:bodyPr/>
                    <a:lstStyle/>
                    <a:p>
                      <a:pPr algn="ctr" rtl="0" fontAlgn="b"/>
                      <a:r>
                        <a:rPr lang="en-US" sz="1600" b="1" i="0" u="none" strike="noStrike" dirty="0">
                          <a:solidFill>
                            <a:srgbClr val="000000"/>
                          </a:solidFill>
                          <a:effectLst/>
                          <a:latin typeface="Calibri" panose="020F0502020204030204" pitchFamily="34" charset="0"/>
                        </a:rPr>
                        <a:t>175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0" fontAlgn="b"/>
                      <a:r>
                        <a:rPr lang="en-US" sz="1600" b="1" i="0" u="none" strike="noStrike">
                          <a:solidFill>
                            <a:srgbClr val="000000"/>
                          </a:solidFill>
                          <a:effectLst/>
                          <a:latin typeface="Calibri" panose="020F0502020204030204" pitchFamily="34" charset="0"/>
                        </a:rPr>
                        <a:t>82.9315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0" fontAlgn="b"/>
                      <a:r>
                        <a:rPr lang="en-US" sz="1600" b="1" i="0" u="none" strike="noStrike" dirty="0">
                          <a:solidFill>
                            <a:srgbClr val="000000"/>
                          </a:solidFill>
                          <a:effectLst/>
                          <a:latin typeface="Calibri" panose="020F0502020204030204" pitchFamily="34" charset="0"/>
                        </a:rPr>
                        <a:t>17.0685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0" fontAlgn="b"/>
                      <a:r>
                        <a:rPr lang="en-US" sz="1600" b="1" i="0" u="none" strike="noStrike">
                          <a:solidFill>
                            <a:srgbClr val="000000"/>
                          </a:solidFill>
                          <a:effectLst/>
                          <a:latin typeface="Calibri" panose="020F0502020204030204" pitchFamily="34" charset="0"/>
                        </a:rPr>
                        <a:t>10.59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0" fontAlgn="b"/>
                      <a:r>
                        <a:rPr lang="en-US" sz="1600" b="1" i="0" u="none" strike="noStrike">
                          <a:solidFill>
                            <a:srgbClr val="000000"/>
                          </a:solidFill>
                          <a:effectLst/>
                          <a:latin typeface="Calibri" panose="020F0502020204030204" pitchFamily="34" charset="0"/>
                        </a:rPr>
                        <a:t>20.17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0" fontAlgn="b"/>
                      <a:r>
                        <a:rPr lang="en-US" sz="1600" b="1" i="0" u="none" strike="noStrike" dirty="0">
                          <a:solidFill>
                            <a:srgbClr val="000000"/>
                          </a:solidFill>
                          <a:effectLst/>
                          <a:latin typeface="Calibri" panose="020F0502020204030204" pitchFamily="34" charset="0"/>
                        </a:rPr>
                        <a:t>$7,513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600" b="1" i="0" u="none" strike="noStrike" dirty="0">
                          <a:solidFill>
                            <a:srgbClr val="000000"/>
                          </a:solidFill>
                          <a:effectLst/>
                          <a:latin typeface="Calibri" panose="020F0502020204030204" pitchFamily="34" charset="0"/>
                        </a:rPr>
                        <a:t>$232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rtl="0" fontAlgn="b"/>
                      <a:r>
                        <a:rPr lang="en-US" sz="1600" b="1" i="0" u="none" strike="noStrike" dirty="0">
                          <a:solidFill>
                            <a:srgbClr val="000000"/>
                          </a:solidFill>
                          <a:effectLst/>
                          <a:latin typeface="Calibri" panose="020F0502020204030204" pitchFamily="34" charset="0"/>
                        </a:rPr>
                        <a:t>$30,146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600" b="1" i="0" u="none" strike="noStrike" dirty="0">
                          <a:solidFill>
                            <a:srgbClr val="000000"/>
                          </a:solidFill>
                          <a:effectLst/>
                          <a:latin typeface="Calibri" panose="020F0502020204030204" pitchFamily="34" charset="0"/>
                        </a:rPr>
                        <a:t>-$175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r>
            </a:tbl>
          </a:graphicData>
        </a:graphic>
      </p:graphicFrame>
      <p:sp>
        <p:nvSpPr>
          <p:cNvPr id="4" name="TextBox 3"/>
          <p:cNvSpPr txBox="1"/>
          <p:nvPr/>
        </p:nvSpPr>
        <p:spPr>
          <a:xfrm>
            <a:off x="0" y="2162344"/>
            <a:ext cx="12192000" cy="523220"/>
          </a:xfrm>
          <a:prstGeom prst="rect">
            <a:avLst/>
          </a:prstGeom>
          <a:noFill/>
        </p:spPr>
        <p:txBody>
          <a:bodyPr wrap="square" rtlCol="0">
            <a:spAutoFit/>
          </a:bodyPr>
          <a:lstStyle/>
          <a:p>
            <a:pPr algn="ctr"/>
            <a:r>
              <a:rPr lang="en-US" sz="1400" dirty="0" smtClean="0"/>
              <a:t>     </a:t>
            </a:r>
            <a:r>
              <a:rPr lang="en-US" sz="1400" i="1" dirty="0" smtClean="0"/>
              <a:t>The FY23 Average Single Family Value was $655,919 x $11.10 = $7,281</a:t>
            </a:r>
          </a:p>
          <a:p>
            <a:pPr algn="ctr"/>
            <a:r>
              <a:rPr lang="en-US" sz="1400" i="1" dirty="0"/>
              <a:t> </a:t>
            </a:r>
            <a:r>
              <a:rPr lang="en-US" sz="1400" i="1" dirty="0" smtClean="0"/>
              <a:t>    The FY23 Commercial/Industrial Value was $1,432,916 x $21.16 =  $30,321 </a:t>
            </a:r>
            <a:endParaRPr lang="en-US" sz="1400" i="1" dirty="0"/>
          </a:p>
        </p:txBody>
      </p:sp>
    </p:spTree>
    <p:extLst>
      <p:ext uri="{BB962C8B-B14F-4D97-AF65-F5344CB8AC3E}">
        <p14:creationId xmlns:p14="http://schemas.microsoft.com/office/powerpoint/2010/main" val="128268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584775"/>
          </a:xfrm>
          <a:prstGeom prst="rect">
            <a:avLst/>
          </a:prstGeom>
          <a:solidFill>
            <a:schemeClr val="accent5">
              <a:lumMod val="75000"/>
            </a:schemeClr>
          </a:solidFill>
        </p:spPr>
        <p:txBody>
          <a:bodyPr wrap="square">
            <a:spAutoFit/>
          </a:bodyPr>
          <a:lstStyle/>
          <a:p>
            <a:pPr lvl="0" algn="ctr" eaLnBrk="0" fontAlgn="base" hangingPunct="0">
              <a:spcBef>
                <a:spcPct val="0"/>
              </a:spcBef>
              <a:spcAft>
                <a:spcPct val="0"/>
              </a:spcAft>
            </a:pPr>
            <a:r>
              <a:rPr lang="en-US" altLang="en-US" sz="3200" b="1" dirty="0">
                <a:ln w="10160">
                  <a:solidFill>
                    <a:srgbClr val="4472C4"/>
                  </a:solidFill>
                  <a:prstDash val="solid"/>
                </a:ln>
                <a:solidFill>
                  <a:srgbClr val="FFFFFF"/>
                </a:solidFill>
                <a:effectLst>
                  <a:outerShdw blurRad="38100" dist="22860" dir="5400000" algn="tl" rotWithShape="0">
                    <a:srgbClr val="000000">
                      <a:alpha val="30000"/>
                    </a:srgbClr>
                  </a:outerShdw>
                </a:effectLst>
                <a:ea typeface="Times New Roman" panose="02020603050405020304" pitchFamily="18" charset="0"/>
              </a:rPr>
              <a:t>Granting a Residential Exemption </a:t>
            </a:r>
          </a:p>
        </p:txBody>
      </p:sp>
      <p:sp>
        <p:nvSpPr>
          <p:cNvPr id="4" name="Rectangle 3"/>
          <p:cNvSpPr/>
          <p:nvPr/>
        </p:nvSpPr>
        <p:spPr>
          <a:xfrm>
            <a:off x="98898" y="635929"/>
            <a:ext cx="11994203" cy="3154710"/>
          </a:xfrm>
          <a:prstGeom prst="rect">
            <a:avLst/>
          </a:prstGeom>
        </p:spPr>
        <p:txBody>
          <a:bodyPr wrap="square">
            <a:spAutoFit/>
          </a:bodyPr>
          <a:lstStyle/>
          <a:p>
            <a:pPr lvl="0"/>
            <a:r>
              <a:rPr lang="en-US" sz="2000" dirty="0">
                <a:solidFill>
                  <a:prstClr val="black"/>
                </a:solidFill>
                <a:ea typeface="Times New Roman" panose="02020603050405020304" pitchFamily="18" charset="0"/>
                <a:cs typeface="Arial" panose="020B0604020202020204" pitchFamily="34" charset="0"/>
              </a:rPr>
              <a:t>The Select Board may grant a residential exemption for all residential properties that are </a:t>
            </a:r>
            <a:r>
              <a:rPr lang="en-US" sz="2000" b="1" dirty="0">
                <a:solidFill>
                  <a:prstClr val="black"/>
                </a:solidFill>
                <a:ea typeface="Times New Roman" panose="02020603050405020304" pitchFamily="18" charset="0"/>
                <a:cs typeface="Arial" panose="020B0604020202020204" pitchFamily="34" charset="0"/>
              </a:rPr>
              <a:t>owner occupied </a:t>
            </a:r>
            <a:r>
              <a:rPr lang="en-US" sz="2000" dirty="0">
                <a:solidFill>
                  <a:prstClr val="black"/>
                </a:solidFill>
                <a:ea typeface="Times New Roman" panose="02020603050405020304" pitchFamily="18" charset="0"/>
                <a:cs typeface="Arial" panose="020B0604020202020204" pitchFamily="34" charset="0"/>
              </a:rPr>
              <a:t>and</a:t>
            </a:r>
            <a:r>
              <a:rPr lang="en-US" sz="2000" b="1" dirty="0">
                <a:solidFill>
                  <a:prstClr val="black"/>
                </a:solidFill>
                <a:ea typeface="Times New Roman" panose="02020603050405020304" pitchFamily="18" charset="0"/>
                <a:cs typeface="Arial" panose="020B0604020202020204" pitchFamily="34" charset="0"/>
              </a:rPr>
              <a:t> </a:t>
            </a:r>
            <a:r>
              <a:rPr lang="en-US" sz="2000" dirty="0">
                <a:solidFill>
                  <a:prstClr val="black"/>
                </a:solidFill>
                <a:ea typeface="Times New Roman" panose="02020603050405020304" pitchFamily="18" charset="0"/>
                <a:cs typeface="Arial" panose="020B0604020202020204" pitchFamily="34" charset="0"/>
              </a:rPr>
              <a:t>can range up to </a:t>
            </a:r>
            <a:r>
              <a:rPr lang="en-US" sz="2000" b="1" dirty="0">
                <a:solidFill>
                  <a:prstClr val="black"/>
                </a:solidFill>
                <a:ea typeface="Times New Roman" panose="02020603050405020304" pitchFamily="18" charset="0"/>
                <a:cs typeface="Arial" panose="020B0604020202020204" pitchFamily="34" charset="0"/>
              </a:rPr>
              <a:t>35%</a:t>
            </a:r>
            <a:r>
              <a:rPr lang="en-US" sz="2000" dirty="0">
                <a:solidFill>
                  <a:prstClr val="black"/>
                </a:solidFill>
                <a:ea typeface="Times New Roman" panose="02020603050405020304" pitchFamily="18" charset="0"/>
                <a:cs typeface="Arial" panose="020B0604020202020204" pitchFamily="34" charset="0"/>
              </a:rPr>
              <a:t> of the average assessed value of all class one residential parcels.</a:t>
            </a:r>
          </a:p>
          <a:p>
            <a:pPr lvl="0"/>
            <a:endParaRPr lang="en-US" sz="1000" dirty="0">
              <a:solidFill>
                <a:prstClr val="black"/>
              </a:solidFill>
              <a:ea typeface="Times New Roman" panose="02020603050405020304" pitchFamily="18" charset="0"/>
              <a:cs typeface="Arial" panose="020B0604020202020204" pitchFamily="34" charset="0"/>
            </a:endParaRPr>
          </a:p>
          <a:p>
            <a:pPr lvl="0"/>
            <a:r>
              <a:rPr lang="en-US" sz="2000" dirty="0">
                <a:solidFill>
                  <a:prstClr val="black"/>
                </a:solidFill>
                <a:ea typeface="Times New Roman" panose="02020603050405020304" pitchFamily="18" charset="0"/>
                <a:cs typeface="Arial" panose="020B0604020202020204" pitchFamily="34" charset="0"/>
              </a:rPr>
              <a:t>The amount of the tax levy paid by the residential class remains the </a:t>
            </a:r>
            <a:r>
              <a:rPr lang="en-US" sz="2000" dirty="0" smtClean="0">
                <a:solidFill>
                  <a:prstClr val="black"/>
                </a:solidFill>
                <a:ea typeface="Times New Roman" panose="02020603050405020304" pitchFamily="18" charset="0"/>
                <a:cs typeface="Arial" panose="020B0604020202020204" pitchFamily="34" charset="0"/>
              </a:rPr>
              <a:t>same.  However, </a:t>
            </a:r>
            <a:r>
              <a:rPr lang="en-US" sz="2000" dirty="0">
                <a:solidFill>
                  <a:prstClr val="black"/>
                </a:solidFill>
                <a:ea typeface="Times New Roman" panose="02020603050405020304" pitchFamily="18" charset="0"/>
                <a:cs typeface="Arial" panose="020B0604020202020204" pitchFamily="34" charset="0"/>
              </a:rPr>
              <a:t>because the residential portion of the levy is distributed over less assessed value, this results in a </a:t>
            </a:r>
            <a:r>
              <a:rPr lang="en-US" sz="2000" b="1" dirty="0">
                <a:solidFill>
                  <a:prstClr val="black"/>
                </a:solidFill>
                <a:ea typeface="Times New Roman" panose="02020603050405020304" pitchFamily="18" charset="0"/>
                <a:cs typeface="Arial" panose="020B0604020202020204" pitchFamily="34" charset="0"/>
              </a:rPr>
              <a:t>higher tax rate for the entire residential class</a:t>
            </a:r>
            <a:r>
              <a:rPr lang="en-US" sz="2000" dirty="0">
                <a:solidFill>
                  <a:prstClr val="black"/>
                </a:solidFill>
                <a:ea typeface="Times New Roman" panose="02020603050405020304" pitchFamily="18" charset="0"/>
                <a:cs typeface="Arial" panose="020B0604020202020204" pitchFamily="34" charset="0"/>
              </a:rPr>
              <a:t>. The higher tax rate creates a shift within the residential class that reduces the taxes paid by the homeowners with moderately valued properties. </a:t>
            </a:r>
            <a:r>
              <a:rPr lang="en-US" sz="2000" b="1" dirty="0">
                <a:ea typeface="Times New Roman" panose="02020603050405020304" pitchFamily="18" charset="0"/>
                <a:cs typeface="Arial" panose="020B0604020202020204" pitchFamily="34" charset="0"/>
              </a:rPr>
              <a:t>Those taxes are then paid by </a:t>
            </a:r>
            <a:r>
              <a:rPr lang="en-US" sz="2000" b="1" dirty="0"/>
              <a:t>residential properties owners valued higher than </a:t>
            </a:r>
            <a:r>
              <a:rPr lang="en-US" sz="2000" b="1" dirty="0" smtClean="0"/>
              <a:t>the break-even point </a:t>
            </a:r>
            <a:r>
              <a:rPr lang="en-US" sz="2000" b="1" dirty="0"/>
              <a:t>(see below),  </a:t>
            </a:r>
            <a:r>
              <a:rPr lang="en-US" sz="2000" b="1" dirty="0" smtClean="0"/>
              <a:t>non-owner </a:t>
            </a:r>
            <a:r>
              <a:rPr lang="en-US" sz="2000" b="1" dirty="0"/>
              <a:t>occupied residential properties </a:t>
            </a:r>
            <a:r>
              <a:rPr lang="en-US" sz="2000" b="1" dirty="0">
                <a:ea typeface="Times New Roman" panose="02020603050405020304" pitchFamily="18" charset="0"/>
                <a:cs typeface="Arial" panose="020B0604020202020204" pitchFamily="34" charset="0"/>
              </a:rPr>
              <a:t>and owners of vacant land who would not be eligible for the exemption.</a:t>
            </a:r>
          </a:p>
          <a:p>
            <a:pPr lvl="0"/>
            <a:endParaRPr lang="en-US" sz="900" b="1" dirty="0">
              <a:solidFill>
                <a:prstClr val="black"/>
              </a:solidFill>
              <a:ea typeface="Times New Roman" panose="02020603050405020304" pitchFamily="18" charset="0"/>
              <a:cs typeface="Arial" panose="020B0604020202020204" pitchFamily="34" charset="0"/>
            </a:endParaRPr>
          </a:p>
          <a:p>
            <a:pPr lvl="0"/>
            <a:r>
              <a:rPr lang="en-US" sz="2000" dirty="0">
                <a:solidFill>
                  <a:prstClr val="black"/>
                </a:solidFill>
                <a:ea typeface="Times New Roman" panose="02020603050405020304" pitchFamily="18" charset="0"/>
                <a:cs typeface="Arial" panose="020B0604020202020204" pitchFamily="34" charset="0"/>
              </a:rPr>
              <a:t>If the full 35% exemption were adopted, the residential tax rate would rise from $10.59 to an estimate of $</a:t>
            </a:r>
            <a:r>
              <a:rPr lang="en-US" sz="2000" dirty="0" smtClean="0">
                <a:solidFill>
                  <a:prstClr val="black"/>
                </a:solidFill>
                <a:ea typeface="Times New Roman" panose="02020603050405020304" pitchFamily="18" charset="0"/>
                <a:cs typeface="Arial" panose="020B0604020202020204" pitchFamily="34" charset="0"/>
              </a:rPr>
              <a:t>15.57.</a:t>
            </a:r>
            <a:endParaRPr lang="en-US" sz="2000" dirty="0"/>
          </a:p>
        </p:txBody>
      </p:sp>
      <p:graphicFrame>
        <p:nvGraphicFramePr>
          <p:cNvPr id="7" name="Table 6"/>
          <p:cNvGraphicFramePr>
            <a:graphicFrameLocks noGrp="1"/>
          </p:cNvGraphicFramePr>
          <p:nvPr>
            <p:extLst>
              <p:ext uri="{D42A27DB-BD31-4B8C-83A1-F6EECF244321}">
                <p14:modId xmlns:p14="http://schemas.microsoft.com/office/powerpoint/2010/main" val="3933882959"/>
              </p:ext>
            </p:extLst>
          </p:nvPr>
        </p:nvGraphicFramePr>
        <p:xfrm>
          <a:off x="2351479" y="3912432"/>
          <a:ext cx="8928100" cy="2758440"/>
        </p:xfrm>
        <a:graphic>
          <a:graphicData uri="http://schemas.openxmlformats.org/drawingml/2006/table">
            <a:tbl>
              <a:tblPr/>
              <a:tblGrid>
                <a:gridCol w="1727200"/>
                <a:gridCol w="1701800"/>
                <a:gridCol w="1371600"/>
                <a:gridCol w="1473200"/>
                <a:gridCol w="1409700"/>
                <a:gridCol w="1244600"/>
              </a:tblGrid>
              <a:tr h="548639">
                <a:tc>
                  <a:txBody>
                    <a:bodyPr/>
                    <a:lstStyle/>
                    <a:p>
                      <a:pPr algn="l" fontAlgn="b"/>
                      <a:r>
                        <a:rPr lang="en-US" sz="1200" b="0" i="0" u="none" strike="noStrike" dirty="0">
                          <a:solidFill>
                            <a:srgbClr val="FFFFFF"/>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200" b="1" i="0" u="none" strike="noStrike">
                          <a:solidFill>
                            <a:srgbClr val="FFFFFF"/>
                          </a:solidFill>
                          <a:effectLst/>
                          <a:latin typeface="Calibri" panose="020F0502020204030204" pitchFamily="34" charset="0"/>
                        </a:rPr>
                        <a:t>PROPERTY BELOW BREAK-EVEN POINT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200" b="1" i="0" u="none" strike="noStrike">
                          <a:solidFill>
                            <a:srgbClr val="FFFFFF"/>
                          </a:solidFill>
                          <a:effectLst/>
                          <a:latin typeface="Calibri" panose="020F0502020204030204" pitchFamily="34" charset="0"/>
                        </a:rPr>
                        <a:t>BREAK-EVEN POINT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200" b="1" i="0" u="none" strike="noStrike">
                          <a:solidFill>
                            <a:srgbClr val="FFFFFF"/>
                          </a:solidFill>
                          <a:effectLst/>
                          <a:latin typeface="Calibri" panose="020F0502020204030204" pitchFamily="34" charset="0"/>
                        </a:rPr>
                        <a:t>PROPERTY ABOVE BREAK-EVEN POINT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200" b="1" i="0" u="none" strike="noStrike" dirty="0" smtClean="0">
                          <a:solidFill>
                            <a:schemeClr val="accent2">
                              <a:lumMod val="60000"/>
                              <a:lumOff val="40000"/>
                            </a:schemeClr>
                          </a:solidFill>
                          <a:effectLst/>
                          <a:latin typeface="Calibri" panose="020F0502020204030204" pitchFamily="34" charset="0"/>
                        </a:rPr>
                        <a:t>Non-Resident</a:t>
                      </a:r>
                      <a:r>
                        <a:rPr lang="en-US" sz="1200" b="1" i="0" u="none" strike="noStrike" dirty="0" smtClean="0">
                          <a:solidFill>
                            <a:srgbClr val="FFFFFF"/>
                          </a:solidFill>
                          <a:effectLst/>
                          <a:latin typeface="Calibri" panose="020F0502020204030204" pitchFamily="34" charset="0"/>
                        </a:rPr>
                        <a:t> </a:t>
                      </a:r>
                      <a:r>
                        <a:rPr lang="en-US" sz="1200" b="1" i="0" u="none" strike="noStrike" dirty="0">
                          <a:solidFill>
                            <a:srgbClr val="FFFFFF"/>
                          </a:solidFill>
                          <a:effectLst/>
                          <a:latin typeface="Calibri" panose="020F0502020204030204" pitchFamily="34" charset="0"/>
                        </a:rPr>
                        <a:t>Properties Average SF Value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200" b="1" i="0" u="none" strike="noStrike" dirty="0" smtClean="0">
                          <a:solidFill>
                            <a:schemeClr val="accent2">
                              <a:lumMod val="60000"/>
                              <a:lumOff val="40000"/>
                            </a:schemeClr>
                          </a:solidFill>
                          <a:effectLst/>
                          <a:latin typeface="Calibri" panose="020F0502020204030204" pitchFamily="34" charset="0"/>
                        </a:rPr>
                        <a:t>Non-Resident</a:t>
                      </a:r>
                    </a:p>
                    <a:p>
                      <a:pPr algn="ctr" fontAlgn="b"/>
                      <a:r>
                        <a:rPr lang="en-US" sz="1200" b="1" i="0" u="none" strike="noStrike" dirty="0" smtClean="0">
                          <a:solidFill>
                            <a:srgbClr val="FFFFFF"/>
                          </a:solidFill>
                          <a:effectLst/>
                          <a:latin typeface="Calibri" panose="020F0502020204030204" pitchFamily="34" charset="0"/>
                        </a:rPr>
                        <a:t>Properties</a:t>
                      </a:r>
                      <a:endParaRPr lang="en-US" sz="1200" b="1" i="0" u="none" strike="noStrike" dirty="0">
                        <a:solidFill>
                          <a:srgbClr val="FFFFFF"/>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r>
              <a:tr h="200025">
                <a:tc>
                  <a:txBody>
                    <a:bodyPr/>
                    <a:lstStyle/>
                    <a:p>
                      <a:pPr algn="l" fontAlgn="b"/>
                      <a:r>
                        <a:rPr lang="en-US" sz="1200" b="1" i="0" u="none" strike="noStrike" dirty="0">
                          <a:solidFill>
                            <a:srgbClr val="000000"/>
                          </a:solidFill>
                          <a:effectLst/>
                          <a:latin typeface="Calibri" panose="020F0502020204030204" pitchFamily="34" charset="0"/>
                        </a:rPr>
                        <a:t>ASSESSED VALUE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200" b="0" i="0" u="none" strike="noStrike">
                          <a:solidFill>
                            <a:srgbClr val="000000"/>
                          </a:solidFill>
                          <a:effectLst/>
                          <a:latin typeface="Calibri" panose="020F0502020204030204" pitchFamily="34" charset="0"/>
                        </a:rPr>
                        <a:t>709,434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752,803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800,000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$709,434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$550,000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US" sz="1200" b="1" i="0" u="none" strike="noStrike" dirty="0">
                          <a:solidFill>
                            <a:srgbClr val="000000"/>
                          </a:solidFill>
                          <a:effectLst/>
                          <a:latin typeface="Calibri" panose="020F0502020204030204" pitchFamily="34" charset="0"/>
                        </a:rPr>
                        <a:t>TAX RATE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200" b="0" i="0" u="none" strike="noStrike">
                          <a:solidFill>
                            <a:srgbClr val="000000"/>
                          </a:solidFill>
                          <a:effectLst/>
                          <a:latin typeface="Calibri" panose="020F0502020204030204" pitchFamily="34" charset="0"/>
                        </a:rPr>
                        <a:t>$10.59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$10.59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$10.59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$10.59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$10.59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US" sz="1200" b="1" i="0" u="none" strike="noStrike" dirty="0">
                          <a:solidFill>
                            <a:srgbClr val="000000"/>
                          </a:solidFill>
                          <a:effectLst/>
                          <a:latin typeface="Calibri" panose="020F0502020204030204" pitchFamily="34" charset="0"/>
                        </a:rPr>
                        <a:t>TAX BILL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200" b="1" i="0" u="none" strike="noStrike">
                          <a:solidFill>
                            <a:srgbClr val="000000"/>
                          </a:solidFill>
                          <a:effectLst/>
                          <a:latin typeface="Calibri" panose="020F0502020204030204" pitchFamily="34" charset="0"/>
                        </a:rPr>
                        <a:t>$7,513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effectLst/>
                          <a:latin typeface="Calibri" panose="020F0502020204030204" pitchFamily="34" charset="0"/>
                        </a:rPr>
                        <a:t>$7,972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effectLst/>
                          <a:latin typeface="Calibri" panose="020F0502020204030204" pitchFamily="34" charset="0"/>
                        </a:rPr>
                        <a:t>$8,472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effectLst/>
                          <a:latin typeface="Calibri" panose="020F0502020204030204" pitchFamily="34" charset="0"/>
                        </a:rPr>
                        <a:t>$7,513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effectLst/>
                          <a:latin typeface="Calibri" panose="020F0502020204030204" pitchFamily="34" charset="0"/>
                        </a:rPr>
                        <a:t>$5,825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US" sz="12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r>
              <a:tr h="200025">
                <a:tc>
                  <a:txBody>
                    <a:bodyPr/>
                    <a:lstStyle/>
                    <a:p>
                      <a:pPr algn="l" fontAlgn="b"/>
                      <a:r>
                        <a:rPr lang="en-US" sz="1200" b="1" i="0" u="none" strike="noStrike" dirty="0">
                          <a:solidFill>
                            <a:srgbClr val="000000"/>
                          </a:solidFill>
                          <a:effectLst/>
                          <a:latin typeface="Calibri" panose="020F0502020204030204" pitchFamily="34" charset="0"/>
                        </a:rPr>
                        <a:t>ASSESSED VALUE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200" b="0" i="0" u="none" strike="noStrike" dirty="0">
                          <a:solidFill>
                            <a:srgbClr val="000000"/>
                          </a:solidFill>
                          <a:effectLst/>
                          <a:latin typeface="Calibri" panose="020F0502020204030204" pitchFamily="34" charset="0"/>
                        </a:rPr>
                        <a:t>709,434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752,803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800,000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$709,434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$550,000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US" sz="1200" b="1" i="0" u="none" strike="noStrike">
                          <a:solidFill>
                            <a:srgbClr val="000000"/>
                          </a:solidFill>
                          <a:effectLst/>
                          <a:latin typeface="Calibri" panose="020F0502020204030204" pitchFamily="34" charset="0"/>
                        </a:rPr>
                        <a:t>EXEMPTION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200" b="0" i="0" u="none" strike="noStrike" dirty="0">
                          <a:solidFill>
                            <a:srgbClr val="000000"/>
                          </a:solidFill>
                          <a:effectLst/>
                          <a:latin typeface="Calibri" panose="020F0502020204030204" pitchFamily="34" charset="0"/>
                        </a:rPr>
                        <a:t>240,718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240,718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240,718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US" sz="1200" b="1" i="0" u="none" strike="noStrike">
                          <a:solidFill>
                            <a:srgbClr val="000000"/>
                          </a:solidFill>
                          <a:effectLst/>
                          <a:latin typeface="Calibri" panose="020F0502020204030204" pitchFamily="34" charset="0"/>
                        </a:rPr>
                        <a:t>     NET VALUE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200" b="0" i="0" u="none" strike="noStrike">
                          <a:solidFill>
                            <a:srgbClr val="000000"/>
                          </a:solidFill>
                          <a:effectLst/>
                          <a:latin typeface="Calibri" panose="020F0502020204030204" pitchFamily="34" charset="0"/>
                        </a:rPr>
                        <a:t>468,716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512,084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559,282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$709,434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$550,000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US" sz="1200" b="1" i="0" u="none" strike="noStrike">
                          <a:solidFill>
                            <a:srgbClr val="000000"/>
                          </a:solidFill>
                          <a:effectLst/>
                          <a:latin typeface="Calibri" panose="020F0502020204030204" pitchFamily="34" charset="0"/>
                        </a:rPr>
                        <a:t>TAX RATE with Exemption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200" b="0" i="0" u="none" strike="noStrike" dirty="0">
                          <a:solidFill>
                            <a:srgbClr val="000000"/>
                          </a:solidFill>
                          <a:effectLst/>
                          <a:latin typeface="Calibri" panose="020F0502020204030204" pitchFamily="34" charset="0"/>
                        </a:rPr>
                        <a:t>$15.57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$15.57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$15.57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$15.57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$15.57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US" sz="1200" b="1" i="0" u="none" strike="noStrike">
                          <a:solidFill>
                            <a:srgbClr val="000000"/>
                          </a:solidFill>
                          <a:effectLst/>
                          <a:latin typeface="Calibri" panose="020F0502020204030204" pitchFamily="34" charset="0"/>
                        </a:rPr>
                        <a:t>     TAX BILL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200" b="1" i="0" u="none" strike="noStrike">
                          <a:solidFill>
                            <a:srgbClr val="000000"/>
                          </a:solidFill>
                          <a:effectLst/>
                          <a:latin typeface="Calibri" panose="020F0502020204030204" pitchFamily="34" charset="0"/>
                        </a:rPr>
                        <a:t>$7,297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effectLst/>
                          <a:latin typeface="Calibri" panose="020F0502020204030204" pitchFamily="34" charset="0"/>
                        </a:rPr>
                        <a:t>$7,972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a:solidFill>
                            <a:srgbClr val="000000"/>
                          </a:solidFill>
                          <a:effectLst/>
                          <a:latin typeface="Calibri" panose="020F0502020204030204" pitchFamily="34" charset="0"/>
                        </a:rPr>
                        <a:t>$8,707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a:solidFill>
                            <a:srgbClr val="000000"/>
                          </a:solidFill>
                          <a:effectLst/>
                          <a:latin typeface="Calibri" panose="020F0502020204030204" pitchFamily="34" charset="0"/>
                        </a:rPr>
                        <a:t>$11,045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effectLst/>
                          <a:latin typeface="Calibri" panose="020F0502020204030204" pitchFamily="34" charset="0"/>
                        </a:rPr>
                        <a:t>$8,564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US" sz="12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50">
                <a:tc>
                  <a:txBody>
                    <a:bodyPr/>
                    <a:lstStyle/>
                    <a:p>
                      <a:pPr algn="l" fontAlgn="b"/>
                      <a:r>
                        <a:rPr lang="en-US" sz="1200" b="1" i="0" u="none" strike="noStrike" dirty="0">
                          <a:solidFill>
                            <a:srgbClr val="7030A0"/>
                          </a:solidFill>
                          <a:effectLst/>
                          <a:latin typeface="Calibri" panose="020F0502020204030204" pitchFamily="34" charset="0"/>
                        </a:rPr>
                        <a:t>SAVINGS</a:t>
                      </a:r>
                      <a:r>
                        <a:rPr lang="en-US" sz="1200" b="1" i="0" u="none" strike="noStrike" dirty="0">
                          <a:solidFill>
                            <a:schemeClr val="tx1"/>
                          </a:solidFill>
                          <a:effectLst/>
                          <a:latin typeface="Calibri" panose="020F0502020204030204" pitchFamily="34" charset="0"/>
                        </a:rPr>
                        <a:t>/</a:t>
                      </a:r>
                      <a:r>
                        <a:rPr lang="en-US" sz="1200" b="1" i="0" u="none" strike="noStrike" dirty="0">
                          <a:solidFill>
                            <a:srgbClr val="FF0000"/>
                          </a:solidFill>
                          <a:effectLst/>
                          <a:latin typeface="Calibri" panose="020F0502020204030204" pitchFamily="34" charset="0"/>
                        </a:rPr>
                        <a:t>COST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200" b="1" i="0" u="none" strike="noStrike" dirty="0">
                          <a:solidFill>
                            <a:srgbClr val="7030A0"/>
                          </a:solidFill>
                          <a:effectLst/>
                          <a:latin typeface="Calibri" panose="020F0502020204030204" pitchFamily="34" charset="0"/>
                        </a:rPr>
                        <a:t>-216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200" b="1" i="0" u="none" strike="noStrike" dirty="0">
                          <a:solidFill>
                            <a:srgbClr val="7030A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200" b="1" i="0" u="none" strike="noStrike">
                          <a:solidFill>
                            <a:srgbClr val="C00000"/>
                          </a:solidFill>
                          <a:effectLst/>
                          <a:latin typeface="Calibri" panose="020F0502020204030204" pitchFamily="34" charset="0"/>
                        </a:rPr>
                        <a:t>235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200" b="1" i="0" u="none" strike="noStrike" dirty="0">
                          <a:solidFill>
                            <a:srgbClr val="C00000"/>
                          </a:solidFill>
                          <a:effectLst/>
                          <a:latin typeface="Calibri" panose="020F0502020204030204" pitchFamily="34" charset="0"/>
                        </a:rPr>
                        <a:t>3,532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200" b="1" i="0" u="none" strike="noStrike" dirty="0">
                          <a:solidFill>
                            <a:srgbClr val="C00000"/>
                          </a:solidFill>
                          <a:effectLst/>
                          <a:latin typeface="Calibri" panose="020F0502020204030204" pitchFamily="34" charset="0"/>
                        </a:rPr>
                        <a:t>2,739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bl>
          </a:graphicData>
        </a:graphic>
      </p:graphicFrame>
      <p:sp>
        <p:nvSpPr>
          <p:cNvPr id="8" name="Rectangle 7"/>
          <p:cNvSpPr/>
          <p:nvPr/>
        </p:nvSpPr>
        <p:spPr>
          <a:xfrm>
            <a:off x="39337" y="4623429"/>
            <a:ext cx="2067297" cy="338554"/>
          </a:xfrm>
          <a:prstGeom prst="rect">
            <a:avLst/>
          </a:prstGeom>
        </p:spPr>
        <p:txBody>
          <a:bodyPr wrap="none">
            <a:spAutoFit/>
          </a:bodyPr>
          <a:lstStyle/>
          <a:p>
            <a:r>
              <a:rPr lang="en-US" sz="1600" dirty="0"/>
              <a:t>WITHOUT EXEMPTION</a:t>
            </a:r>
          </a:p>
        </p:txBody>
      </p:sp>
      <p:sp>
        <p:nvSpPr>
          <p:cNvPr id="9" name="Rectangle 8"/>
          <p:cNvSpPr/>
          <p:nvPr/>
        </p:nvSpPr>
        <p:spPr>
          <a:xfrm>
            <a:off x="222882" y="5630679"/>
            <a:ext cx="1700209" cy="338554"/>
          </a:xfrm>
          <a:prstGeom prst="rect">
            <a:avLst/>
          </a:prstGeom>
        </p:spPr>
        <p:txBody>
          <a:bodyPr wrap="none">
            <a:spAutoFit/>
          </a:bodyPr>
          <a:lstStyle/>
          <a:p>
            <a:r>
              <a:rPr lang="en-US" sz="1600" dirty="0"/>
              <a:t>WITH EXEMPTION</a:t>
            </a:r>
          </a:p>
        </p:txBody>
      </p:sp>
    </p:spTree>
    <p:extLst>
      <p:ext uri="{BB962C8B-B14F-4D97-AF65-F5344CB8AC3E}">
        <p14:creationId xmlns:p14="http://schemas.microsoft.com/office/powerpoint/2010/main" val="880031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074798604"/>
              </p:ext>
            </p:extLst>
          </p:nvPr>
        </p:nvGraphicFramePr>
        <p:xfrm>
          <a:off x="207523" y="280508"/>
          <a:ext cx="2367813" cy="4477682"/>
        </p:xfrm>
        <a:graphic>
          <a:graphicData uri="http://schemas.openxmlformats.org/drawingml/2006/table">
            <a:tbl>
              <a:tblPr/>
              <a:tblGrid>
                <a:gridCol w="1138436"/>
                <a:gridCol w="1229377"/>
              </a:tblGrid>
              <a:tr h="614468">
                <a:tc>
                  <a:txBody>
                    <a:bodyPr/>
                    <a:lstStyle/>
                    <a:p>
                      <a:pPr algn="ctr" fontAlgn="b"/>
                      <a:r>
                        <a:rPr lang="en-US" sz="1200" b="1" i="0" u="none" strike="noStrike" dirty="0">
                          <a:solidFill>
                            <a:schemeClr val="bg1"/>
                          </a:solidFill>
                          <a:effectLst/>
                          <a:latin typeface="Calibri" panose="020F0502020204030204" pitchFamily="34" charset="0"/>
                        </a:rPr>
                        <a:t>Municipality</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b"/>
                      <a:r>
                        <a:rPr lang="en-US" sz="1200" b="1" i="0" u="none" strike="noStrike" dirty="0">
                          <a:solidFill>
                            <a:schemeClr val="bg1"/>
                          </a:solidFill>
                          <a:effectLst/>
                          <a:latin typeface="Calibri" panose="020F0502020204030204" pitchFamily="34" charset="0"/>
                        </a:rPr>
                        <a:t>Residential Exemption </a:t>
                      </a:r>
                      <a:r>
                        <a:rPr lang="en-US" sz="1200" b="1" i="0" u="none" strike="noStrike" dirty="0" smtClean="0">
                          <a:solidFill>
                            <a:schemeClr val="bg1"/>
                          </a:solidFill>
                          <a:effectLst/>
                          <a:latin typeface="Calibri" panose="020F0502020204030204" pitchFamily="34" charset="0"/>
                        </a:rPr>
                        <a:t>Percentage </a:t>
                      </a:r>
                      <a:endParaRPr lang="en-US" sz="1200" b="1" i="0" u="none" strike="noStrike" dirty="0">
                        <a:solidFill>
                          <a:schemeClr val="bg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r>
              <a:tr h="214623">
                <a:tc>
                  <a:txBody>
                    <a:bodyPr/>
                    <a:lstStyle/>
                    <a:p>
                      <a:pPr algn="l" fontAlgn="b"/>
                      <a:r>
                        <a:rPr lang="en-US" sz="1300" b="1" i="0" u="none" strike="noStrike" dirty="0">
                          <a:solidFill>
                            <a:srgbClr val="4C4C4C"/>
                          </a:solidFill>
                          <a:effectLst/>
                          <a:latin typeface="Calibri" panose="020F0502020204030204" pitchFamily="34" charset="0"/>
                        </a:rPr>
                        <a:t>Barnstable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300" b="1" i="0" u="none" strike="noStrike" dirty="0">
                          <a:solidFill>
                            <a:srgbClr val="4C4C4C"/>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4623">
                <a:tc>
                  <a:txBody>
                    <a:bodyPr/>
                    <a:lstStyle/>
                    <a:p>
                      <a:pPr algn="l" fontAlgn="b"/>
                      <a:r>
                        <a:rPr lang="en-US" sz="1300" b="1" i="0" u="none" strike="noStrike" dirty="0">
                          <a:solidFill>
                            <a:srgbClr val="4C4C4C"/>
                          </a:solidFill>
                          <a:effectLst/>
                          <a:latin typeface="Calibri" panose="020F0502020204030204" pitchFamily="34" charset="0"/>
                        </a:rPr>
                        <a:t>Boston</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300" b="1" i="0" u="none" strike="noStrike" dirty="0">
                          <a:solidFill>
                            <a:srgbClr val="4C4C4C"/>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4623">
                <a:tc>
                  <a:txBody>
                    <a:bodyPr/>
                    <a:lstStyle/>
                    <a:p>
                      <a:pPr algn="l" fontAlgn="b"/>
                      <a:r>
                        <a:rPr lang="en-US" sz="1300" b="1" i="0" u="none" strike="noStrike" dirty="0">
                          <a:solidFill>
                            <a:srgbClr val="4C4C4C"/>
                          </a:solidFill>
                          <a:effectLst/>
                          <a:latin typeface="Calibri" panose="020F0502020204030204" pitchFamily="34" charset="0"/>
                        </a:rPr>
                        <a:t>Brookline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300" b="1" i="0" u="none" strike="noStrike" dirty="0">
                          <a:solidFill>
                            <a:srgbClr val="4C4C4C"/>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4623">
                <a:tc>
                  <a:txBody>
                    <a:bodyPr/>
                    <a:lstStyle/>
                    <a:p>
                      <a:pPr algn="l" fontAlgn="b"/>
                      <a:r>
                        <a:rPr lang="en-US" sz="1300" b="1" i="0" u="none" strike="noStrike" dirty="0">
                          <a:solidFill>
                            <a:srgbClr val="4C4C4C"/>
                          </a:solidFill>
                          <a:effectLst/>
                          <a:latin typeface="Calibri" panose="020F0502020204030204" pitchFamily="34" charset="0"/>
                        </a:rPr>
                        <a:t>Cambridge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300" b="1" i="0" u="none" strike="noStrike" dirty="0">
                          <a:solidFill>
                            <a:srgbClr val="4C4C4C"/>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4623">
                <a:tc>
                  <a:txBody>
                    <a:bodyPr/>
                    <a:lstStyle/>
                    <a:p>
                      <a:pPr algn="l" fontAlgn="b"/>
                      <a:r>
                        <a:rPr lang="en-US" sz="1300" b="1" i="0" u="none" strike="noStrike" dirty="0">
                          <a:solidFill>
                            <a:srgbClr val="4C4C4C"/>
                          </a:solidFill>
                          <a:effectLst/>
                          <a:latin typeface="Calibri" panose="020F0502020204030204" pitchFamily="34" charset="0"/>
                        </a:rPr>
                        <a:t>Chelsea</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300" b="1" i="0" u="none" strike="noStrike" dirty="0">
                          <a:solidFill>
                            <a:srgbClr val="4C4C4C"/>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4623">
                <a:tc>
                  <a:txBody>
                    <a:bodyPr/>
                    <a:lstStyle/>
                    <a:p>
                      <a:pPr algn="l" fontAlgn="b"/>
                      <a:r>
                        <a:rPr lang="en-US" sz="1300" b="1" i="0" u="none" strike="noStrike" dirty="0">
                          <a:solidFill>
                            <a:srgbClr val="4C4C4C"/>
                          </a:solidFill>
                          <a:effectLst/>
                          <a:latin typeface="Calibri" panose="020F0502020204030204" pitchFamily="34" charset="0"/>
                        </a:rPr>
                        <a:t>Concord</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300" b="1" i="0" u="none" strike="noStrike" dirty="0">
                          <a:solidFill>
                            <a:srgbClr val="4C4C4C"/>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4623">
                <a:tc>
                  <a:txBody>
                    <a:bodyPr/>
                    <a:lstStyle/>
                    <a:p>
                      <a:pPr algn="l" fontAlgn="b"/>
                      <a:r>
                        <a:rPr lang="en-US" sz="1300" b="1" i="0" u="none" strike="noStrike" dirty="0">
                          <a:solidFill>
                            <a:srgbClr val="4C4C4C"/>
                          </a:solidFill>
                          <a:effectLst/>
                          <a:latin typeface="Calibri" panose="020F0502020204030204" pitchFamily="34" charset="0"/>
                        </a:rPr>
                        <a:t>Everett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300" b="1" i="0" u="none" strike="noStrike" dirty="0">
                          <a:solidFill>
                            <a:srgbClr val="4C4C4C"/>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4623">
                <a:tc>
                  <a:txBody>
                    <a:bodyPr/>
                    <a:lstStyle/>
                    <a:p>
                      <a:pPr algn="l" fontAlgn="b"/>
                      <a:r>
                        <a:rPr lang="en-US" sz="1300" b="1" i="0" u="none" strike="noStrike" dirty="0">
                          <a:solidFill>
                            <a:srgbClr val="4C4C4C"/>
                          </a:solidFill>
                          <a:effectLst/>
                          <a:latin typeface="Calibri" panose="020F0502020204030204" pitchFamily="34" charset="0"/>
                        </a:rPr>
                        <a:t>Malden</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300" b="1" i="0" u="none" strike="noStrike" dirty="0">
                          <a:solidFill>
                            <a:srgbClr val="4C4C4C"/>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4623">
                <a:tc>
                  <a:txBody>
                    <a:bodyPr/>
                    <a:lstStyle/>
                    <a:p>
                      <a:pPr algn="l" fontAlgn="b"/>
                      <a:r>
                        <a:rPr lang="en-US" sz="1300" b="1" i="0" u="none" strike="noStrike" dirty="0">
                          <a:solidFill>
                            <a:srgbClr val="4C4C4C"/>
                          </a:solidFill>
                          <a:effectLst/>
                          <a:latin typeface="Calibri" panose="020F0502020204030204" pitchFamily="34" charset="0"/>
                        </a:rPr>
                        <a:t>Mashpee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300" b="1" i="0" u="none" strike="noStrike" dirty="0">
                          <a:solidFill>
                            <a:srgbClr val="4C4C4C"/>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4623">
                <a:tc>
                  <a:txBody>
                    <a:bodyPr/>
                    <a:lstStyle/>
                    <a:p>
                      <a:pPr algn="l" fontAlgn="b"/>
                      <a:r>
                        <a:rPr lang="en-US" sz="1300" b="1" i="0" u="none" strike="noStrike">
                          <a:solidFill>
                            <a:srgbClr val="4C4C4C"/>
                          </a:solidFill>
                          <a:effectLst/>
                          <a:latin typeface="Calibri" panose="020F0502020204030204" pitchFamily="34" charset="0"/>
                        </a:rPr>
                        <a:t>Nantucket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300" b="1" i="0" u="none" strike="noStrike" dirty="0">
                          <a:solidFill>
                            <a:srgbClr val="4C4C4C"/>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4623">
                <a:tc>
                  <a:txBody>
                    <a:bodyPr/>
                    <a:lstStyle/>
                    <a:p>
                      <a:pPr algn="l" fontAlgn="b"/>
                      <a:r>
                        <a:rPr lang="en-US" sz="1300" b="1" i="0" u="none" strike="noStrike">
                          <a:solidFill>
                            <a:srgbClr val="4C4C4C"/>
                          </a:solidFill>
                          <a:effectLst/>
                          <a:latin typeface="Calibri" panose="020F0502020204030204" pitchFamily="34" charset="0"/>
                        </a:rPr>
                        <a:t>Oak Bluffs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300" b="1" i="0" u="none" strike="noStrike" dirty="0">
                          <a:solidFill>
                            <a:srgbClr val="4C4C4C"/>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4623">
                <a:tc>
                  <a:txBody>
                    <a:bodyPr/>
                    <a:lstStyle/>
                    <a:p>
                      <a:pPr algn="l" fontAlgn="b"/>
                      <a:r>
                        <a:rPr lang="en-US" sz="1300" b="1" i="0" u="none" strike="noStrike">
                          <a:solidFill>
                            <a:srgbClr val="4C4C4C"/>
                          </a:solidFill>
                          <a:effectLst/>
                          <a:latin typeface="Calibri" panose="020F0502020204030204" pitchFamily="34" charset="0"/>
                        </a:rPr>
                        <a:t>Provincetown</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300" b="1" i="0" u="none" strike="noStrike" dirty="0">
                          <a:solidFill>
                            <a:srgbClr val="4C4C4C"/>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4623">
                <a:tc>
                  <a:txBody>
                    <a:bodyPr/>
                    <a:lstStyle/>
                    <a:p>
                      <a:pPr algn="l" fontAlgn="b"/>
                      <a:r>
                        <a:rPr lang="en-US" sz="1300" b="1" i="0" u="none" strike="noStrike">
                          <a:solidFill>
                            <a:srgbClr val="4C4C4C"/>
                          </a:solidFill>
                          <a:effectLst/>
                          <a:latin typeface="Calibri" panose="020F0502020204030204" pitchFamily="34" charset="0"/>
                        </a:rPr>
                        <a:t>Somerville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300" b="1" i="0" u="none" strike="noStrike" dirty="0">
                          <a:solidFill>
                            <a:srgbClr val="4C4C4C"/>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4623">
                <a:tc>
                  <a:txBody>
                    <a:bodyPr/>
                    <a:lstStyle/>
                    <a:p>
                      <a:pPr algn="l" fontAlgn="b"/>
                      <a:r>
                        <a:rPr lang="en-US" sz="1300" b="1" i="0" u="none" strike="noStrike">
                          <a:solidFill>
                            <a:srgbClr val="4C4C4C"/>
                          </a:solidFill>
                          <a:effectLst/>
                          <a:latin typeface="Calibri" panose="020F0502020204030204" pitchFamily="34" charset="0"/>
                        </a:rPr>
                        <a:t>Tisbury</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300" b="1" i="0" u="none" strike="noStrike" dirty="0">
                          <a:solidFill>
                            <a:srgbClr val="4C4C4C"/>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4623">
                <a:tc>
                  <a:txBody>
                    <a:bodyPr/>
                    <a:lstStyle/>
                    <a:p>
                      <a:pPr algn="l" fontAlgn="b"/>
                      <a:r>
                        <a:rPr lang="en-US" sz="1300" b="1" i="0" u="none" strike="noStrike">
                          <a:solidFill>
                            <a:srgbClr val="4C4C4C"/>
                          </a:solidFill>
                          <a:effectLst/>
                          <a:latin typeface="Calibri" panose="020F0502020204030204" pitchFamily="34" charset="0"/>
                        </a:rPr>
                        <a:t>Truro</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300" b="1" i="0" u="none" strike="noStrike" dirty="0">
                          <a:solidFill>
                            <a:srgbClr val="4C4C4C"/>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4623">
                <a:tc>
                  <a:txBody>
                    <a:bodyPr/>
                    <a:lstStyle/>
                    <a:p>
                      <a:pPr algn="l" fontAlgn="b"/>
                      <a:r>
                        <a:rPr lang="en-US" sz="1300" b="1" i="0" u="none" strike="noStrike">
                          <a:solidFill>
                            <a:srgbClr val="4C4C4C"/>
                          </a:solidFill>
                          <a:effectLst/>
                          <a:latin typeface="Calibri" panose="020F0502020204030204" pitchFamily="34" charset="0"/>
                        </a:rPr>
                        <a:t>Waltham</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300" b="1" i="0" u="none" strike="noStrike" dirty="0">
                          <a:solidFill>
                            <a:srgbClr val="4C4C4C"/>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4623">
                <a:tc>
                  <a:txBody>
                    <a:bodyPr/>
                    <a:lstStyle/>
                    <a:p>
                      <a:pPr algn="l" fontAlgn="b"/>
                      <a:r>
                        <a:rPr lang="en-US" sz="1300" b="1" i="0" u="none" strike="noStrike">
                          <a:solidFill>
                            <a:srgbClr val="4C4C4C"/>
                          </a:solidFill>
                          <a:effectLst/>
                          <a:latin typeface="Calibri" panose="020F0502020204030204" pitchFamily="34" charset="0"/>
                        </a:rPr>
                        <a:t>Watertown</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300" b="1" i="0" u="none" strike="noStrike" dirty="0">
                          <a:solidFill>
                            <a:srgbClr val="4C4C4C"/>
                          </a:solidFill>
                          <a:effectLs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4623">
                <a:tc>
                  <a:txBody>
                    <a:bodyPr/>
                    <a:lstStyle/>
                    <a:p>
                      <a:pPr algn="l" fontAlgn="b"/>
                      <a:r>
                        <a:rPr lang="en-US" sz="1300" b="1" i="0" u="none" strike="noStrike">
                          <a:solidFill>
                            <a:srgbClr val="4C4C4C"/>
                          </a:solidFill>
                          <a:effectLst/>
                          <a:latin typeface="Calibri" panose="020F0502020204030204" pitchFamily="34" charset="0"/>
                        </a:rPr>
                        <a:t>Wellfleet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300" b="1" i="0" u="none" strike="noStrike" dirty="0">
                          <a:solidFill>
                            <a:srgbClr val="4C4C4C"/>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7" name="Rectangle 6"/>
          <p:cNvSpPr/>
          <p:nvPr/>
        </p:nvSpPr>
        <p:spPr>
          <a:xfrm>
            <a:off x="2898843" y="280508"/>
            <a:ext cx="8910536" cy="1323439"/>
          </a:xfrm>
          <a:prstGeom prst="rect">
            <a:avLst/>
          </a:prstGeom>
        </p:spPr>
        <p:txBody>
          <a:bodyPr wrap="square">
            <a:spAutoFit/>
          </a:bodyPr>
          <a:lstStyle/>
          <a:p>
            <a:pPr lvl="0"/>
            <a:r>
              <a:rPr lang="en-US" sz="2000" dirty="0">
                <a:solidFill>
                  <a:prstClr val="black"/>
                </a:solidFill>
                <a:ea typeface="Times New Roman" panose="02020603050405020304" pitchFamily="18" charset="0"/>
                <a:cs typeface="Arial" panose="020B0604020202020204" pitchFamily="34" charset="0"/>
              </a:rPr>
              <a:t>The </a:t>
            </a:r>
            <a:r>
              <a:rPr lang="en-US" sz="2000" dirty="0">
                <a:solidFill>
                  <a:prstClr val="black"/>
                </a:solidFill>
                <a:ea typeface="Times New Roman" panose="02020603050405020304" pitchFamily="18" charset="0"/>
              </a:rPr>
              <a:t>residential exemption has been adopted by only 18 communities within the state of Massachusetts. The table on the left details the communities that have adopted a residential exemption. The majority of these are communities with non-owner occupied rental properties and/or vacation homes. </a:t>
            </a:r>
          </a:p>
        </p:txBody>
      </p:sp>
      <p:sp>
        <p:nvSpPr>
          <p:cNvPr id="8" name="Rectangle 7"/>
          <p:cNvSpPr/>
          <p:nvPr/>
        </p:nvSpPr>
        <p:spPr>
          <a:xfrm>
            <a:off x="2898843" y="2409591"/>
            <a:ext cx="9202365" cy="2123658"/>
          </a:xfrm>
          <a:prstGeom prst="rect">
            <a:avLst/>
          </a:prstGeom>
        </p:spPr>
        <p:txBody>
          <a:bodyPr wrap="square">
            <a:spAutoFit/>
          </a:bodyPr>
          <a:lstStyle/>
          <a:p>
            <a:pPr lvl="0" algn="ctr" eaLnBrk="0" fontAlgn="base" hangingPunct="0">
              <a:spcBef>
                <a:spcPct val="0"/>
              </a:spcBef>
              <a:spcAft>
                <a:spcPct val="0"/>
              </a:spcAft>
            </a:pPr>
            <a:r>
              <a:rPr lang="en-US" altLang="en-US" sz="1600" b="1" u="sng" dirty="0">
                <a:solidFill>
                  <a:prstClr val="black"/>
                </a:solidFill>
                <a:latin typeface="Arial" panose="020B0604020202020204" pitchFamily="34" charset="0"/>
                <a:ea typeface="Times New Roman" panose="02020603050405020304" pitchFamily="18" charset="0"/>
              </a:rPr>
              <a:t>Recommendation</a:t>
            </a:r>
          </a:p>
          <a:p>
            <a:pPr lvl="0" algn="ctr" eaLnBrk="0" fontAlgn="base" hangingPunct="0">
              <a:spcBef>
                <a:spcPct val="0"/>
              </a:spcBef>
              <a:spcAft>
                <a:spcPct val="0"/>
              </a:spcAft>
            </a:pPr>
            <a:endParaRPr lang="en-US" altLang="en-US" sz="1600" b="1" u="sng" dirty="0">
              <a:solidFill>
                <a:prstClr val="black"/>
              </a:solidFill>
              <a:latin typeface="Arial" panose="020B0604020202020204" pitchFamily="34" charset="0"/>
              <a:ea typeface="Times New Roman" panose="02020603050405020304" pitchFamily="18" charset="0"/>
            </a:endParaRPr>
          </a:p>
          <a:p>
            <a:pPr lvl="0" algn="just" eaLnBrk="0" fontAlgn="base" hangingPunct="0">
              <a:spcBef>
                <a:spcPct val="0"/>
              </a:spcBef>
              <a:spcAft>
                <a:spcPct val="0"/>
              </a:spcAft>
            </a:pPr>
            <a:r>
              <a:rPr lang="en-US" altLang="en-US" sz="2000" dirty="0">
                <a:solidFill>
                  <a:prstClr val="black"/>
                </a:solidFill>
              </a:rPr>
              <a:t>Granting a residential exemption benefits those communities that have a substantial number of non-owner occupied properties such as rental </a:t>
            </a:r>
            <a:r>
              <a:rPr lang="en-US" altLang="en-US" sz="2000" dirty="0" smtClean="0">
                <a:solidFill>
                  <a:prstClr val="black"/>
                </a:solidFill>
              </a:rPr>
              <a:t>properties, </a:t>
            </a:r>
            <a:r>
              <a:rPr lang="en-US" altLang="en-US" sz="2000" dirty="0">
                <a:solidFill>
                  <a:prstClr val="black"/>
                </a:solidFill>
              </a:rPr>
              <a:t>apartment buildings and vacation homes.  In Stoneham, most all residential parcels are the principal residences of the taxpayer, there is little </a:t>
            </a:r>
            <a:r>
              <a:rPr lang="en-US" altLang="en-US" sz="2000" dirty="0" smtClean="0">
                <a:solidFill>
                  <a:prstClr val="black"/>
                </a:solidFill>
              </a:rPr>
              <a:t>to </a:t>
            </a:r>
            <a:r>
              <a:rPr lang="en-US" altLang="en-US" sz="2000" dirty="0">
                <a:solidFill>
                  <a:prstClr val="black"/>
                </a:solidFill>
              </a:rPr>
              <a:t>no benefit in adopting a residential exemption in Stoneham. </a:t>
            </a:r>
            <a:endParaRPr lang="en-US" altLang="en-US" sz="2000" dirty="0">
              <a:solidFill>
                <a:prstClr val="black"/>
              </a:solidFill>
              <a:latin typeface="Arial" panose="020B0604020202020204" pitchFamily="34" charset="0"/>
            </a:endParaRPr>
          </a:p>
        </p:txBody>
      </p:sp>
      <p:sp>
        <p:nvSpPr>
          <p:cNvPr id="9" name="Rectangle 8"/>
          <p:cNvSpPr/>
          <p:nvPr/>
        </p:nvSpPr>
        <p:spPr>
          <a:xfrm>
            <a:off x="77821" y="5185959"/>
            <a:ext cx="12114179" cy="400110"/>
          </a:xfrm>
          <a:prstGeom prst="rect">
            <a:avLst/>
          </a:prstGeom>
        </p:spPr>
        <p:txBody>
          <a:bodyPr wrap="square">
            <a:spAutoFit/>
          </a:bodyPr>
          <a:lstStyle/>
          <a:p>
            <a:pPr lvl="0" algn="ctr" eaLnBrk="0" fontAlgn="base" hangingPunct="0">
              <a:spcBef>
                <a:spcPct val="0"/>
              </a:spcBef>
              <a:spcAft>
                <a:spcPct val="0"/>
              </a:spcAft>
            </a:pPr>
            <a:r>
              <a:rPr lang="en-US" altLang="en-US" sz="2000" b="1" dirty="0">
                <a:solidFill>
                  <a:prstClr val="black"/>
                </a:solidFill>
                <a:ea typeface="Times New Roman" panose="02020603050405020304" pitchFamily="18" charset="0"/>
              </a:rPr>
              <a:t>The Board of Assessors does not recommend a Residential Tax Exemption of any percentage.</a:t>
            </a:r>
            <a:endParaRPr lang="en-US" altLang="en-US" sz="2000" dirty="0">
              <a:solidFill>
                <a:prstClr val="black"/>
              </a:solidFill>
            </a:endParaRPr>
          </a:p>
        </p:txBody>
      </p:sp>
      <p:sp>
        <p:nvSpPr>
          <p:cNvPr id="10" name="Rectangle 9"/>
          <p:cNvSpPr/>
          <p:nvPr/>
        </p:nvSpPr>
        <p:spPr>
          <a:xfrm>
            <a:off x="123216" y="6238779"/>
            <a:ext cx="12023387" cy="369332"/>
          </a:xfrm>
          <a:prstGeom prst="rect">
            <a:avLst/>
          </a:prstGeom>
        </p:spPr>
        <p:txBody>
          <a:bodyPr wrap="square">
            <a:spAutoFit/>
          </a:bodyPr>
          <a:lstStyle/>
          <a:p>
            <a:pPr lvl="0" algn="ctr" eaLnBrk="0" fontAlgn="base" hangingPunct="0">
              <a:spcBef>
                <a:spcPct val="0"/>
              </a:spcBef>
              <a:spcAft>
                <a:spcPct val="0"/>
              </a:spcAft>
            </a:pPr>
            <a:r>
              <a:rPr lang="en-US" altLang="en-US" b="1" dirty="0">
                <a:solidFill>
                  <a:prstClr val="black"/>
                </a:solidFill>
                <a:latin typeface="Arial" panose="020B0604020202020204" pitchFamily="34" charset="0"/>
                <a:ea typeface="Times New Roman" panose="02020603050405020304" pitchFamily="18" charset="0"/>
              </a:rPr>
              <a:t>* </a:t>
            </a:r>
            <a:r>
              <a:rPr lang="en-US" altLang="en-US" sz="1400" b="1" dirty="0">
                <a:solidFill>
                  <a:prstClr val="black"/>
                </a:solidFill>
                <a:latin typeface="Arial" panose="020B0604020202020204" pitchFamily="34" charset="0"/>
                <a:ea typeface="Times New Roman" panose="02020603050405020304" pitchFamily="18" charset="0"/>
              </a:rPr>
              <a:t>Percentage of owner-occupied properties have been estimated using the mailing address of the property’s real estate tax bill.</a:t>
            </a:r>
            <a:endParaRPr lang="en-US" altLang="en-US" sz="1400" dirty="0">
              <a:solidFill>
                <a:prstClr val="black"/>
              </a:solidFill>
              <a:latin typeface="Arial" panose="020B0604020202020204" pitchFamily="34" charset="0"/>
            </a:endParaRPr>
          </a:p>
        </p:txBody>
      </p:sp>
    </p:spTree>
    <p:extLst>
      <p:ext uri="{BB962C8B-B14F-4D97-AF65-F5344CB8AC3E}">
        <p14:creationId xmlns:p14="http://schemas.microsoft.com/office/powerpoint/2010/main" val="2568464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810325"/>
            <a:ext cx="12165765" cy="1508105"/>
          </a:xfrm>
          <a:prstGeom prst="rect">
            <a:avLst/>
          </a:prstGeom>
        </p:spPr>
        <p:txBody>
          <a:bodyPr wrap="square">
            <a:spAutoFit/>
          </a:bodyPr>
          <a:lstStyle/>
          <a:p>
            <a:r>
              <a:rPr lang="en-US" dirty="0" smtClean="0">
                <a:ea typeface="Times New Roman" panose="02020603050405020304" pitchFamily="18" charset="0"/>
                <a:cs typeface="Arial" panose="020B0604020202020204" pitchFamily="34" charset="0"/>
              </a:rPr>
              <a:t>The </a:t>
            </a:r>
            <a:r>
              <a:rPr lang="en-US" dirty="0">
                <a:ea typeface="Times New Roman" panose="02020603050405020304" pitchFamily="18" charset="0"/>
                <a:cs typeface="Arial" panose="020B0604020202020204" pitchFamily="34" charset="0"/>
              </a:rPr>
              <a:t>Select Board may grant a </a:t>
            </a:r>
            <a:r>
              <a:rPr lang="en-US" dirty="0" smtClean="0">
                <a:ea typeface="Times New Roman" panose="02020603050405020304" pitchFamily="18" charset="0"/>
                <a:cs typeface="Arial" panose="020B0604020202020204" pitchFamily="34" charset="0"/>
              </a:rPr>
              <a:t>Small Commercial Exemption up to </a:t>
            </a:r>
            <a:r>
              <a:rPr lang="en-US" b="1" dirty="0" smtClean="0">
                <a:ea typeface="Times New Roman" panose="02020603050405020304" pitchFamily="18" charset="0"/>
                <a:cs typeface="Arial" panose="020B0604020202020204" pitchFamily="34" charset="0"/>
              </a:rPr>
              <a:t>10%</a:t>
            </a:r>
            <a:r>
              <a:rPr lang="en-US" dirty="0" smtClean="0">
                <a:ea typeface="Times New Roman" panose="02020603050405020304" pitchFamily="18" charset="0"/>
                <a:cs typeface="Arial" panose="020B0604020202020204" pitchFamily="34" charset="0"/>
              </a:rPr>
              <a:t> of the total property valuation to commercial properties (300 class) that have an average annual employment of not more than </a:t>
            </a:r>
            <a:r>
              <a:rPr lang="en-US" b="1" dirty="0" smtClean="0">
                <a:ea typeface="Times New Roman" panose="02020603050405020304" pitchFamily="18" charset="0"/>
                <a:cs typeface="Arial" panose="020B0604020202020204" pitchFamily="34" charset="0"/>
              </a:rPr>
              <a:t>10 people</a:t>
            </a:r>
            <a:r>
              <a:rPr lang="en-US" dirty="0">
                <a:ea typeface="Times New Roman" panose="02020603050405020304" pitchFamily="18" charset="0"/>
                <a:cs typeface="Arial" panose="020B0604020202020204" pitchFamily="34" charset="0"/>
              </a:rPr>
              <a:t> </a:t>
            </a:r>
            <a:r>
              <a:rPr lang="en-US" dirty="0" smtClean="0">
                <a:ea typeface="Times New Roman" panose="02020603050405020304" pitchFamily="18" charset="0"/>
                <a:cs typeface="Arial" panose="020B0604020202020204" pitchFamily="34" charset="0"/>
              </a:rPr>
              <a:t>and an assessed valuation of </a:t>
            </a:r>
            <a:r>
              <a:rPr lang="en-US" b="1" dirty="0" smtClean="0">
                <a:ea typeface="Times New Roman" panose="02020603050405020304" pitchFamily="18" charset="0"/>
                <a:cs typeface="Arial" panose="020B0604020202020204" pitchFamily="34" charset="0"/>
              </a:rPr>
              <a:t>less than $1,000,000.</a:t>
            </a:r>
          </a:p>
          <a:p>
            <a:endParaRPr lang="en-US" sz="1000" b="1" dirty="0">
              <a:ea typeface="Times New Roman" panose="02020603050405020304" pitchFamily="18" charset="0"/>
              <a:cs typeface="Arial" panose="020B0604020202020204" pitchFamily="34" charset="0"/>
            </a:endParaRPr>
          </a:p>
          <a:p>
            <a:r>
              <a:rPr lang="en-US" dirty="0" smtClean="0">
                <a:ea typeface="Times New Roman" panose="02020603050405020304" pitchFamily="18" charset="0"/>
                <a:cs typeface="Arial" panose="020B0604020202020204" pitchFamily="34" charset="0"/>
              </a:rPr>
              <a:t>Every business occupying the parcel must qualify.</a:t>
            </a:r>
          </a:p>
          <a:p>
            <a:endParaRPr lang="en-US" sz="1000" dirty="0">
              <a:ea typeface="Times New Roman" panose="02020603050405020304" pitchFamily="18" charset="0"/>
              <a:cs typeface="Arial" panose="020B0604020202020204" pitchFamily="34" charset="0"/>
            </a:endParaRPr>
          </a:p>
        </p:txBody>
      </p:sp>
      <p:sp>
        <p:nvSpPr>
          <p:cNvPr id="4" name="Rectangle 3"/>
          <p:cNvSpPr/>
          <p:nvPr/>
        </p:nvSpPr>
        <p:spPr>
          <a:xfrm>
            <a:off x="151151" y="4392118"/>
            <a:ext cx="12040849" cy="1846659"/>
          </a:xfrm>
          <a:prstGeom prst="rect">
            <a:avLst/>
          </a:prstGeom>
        </p:spPr>
        <p:txBody>
          <a:bodyPr wrap="square">
            <a:spAutoFit/>
          </a:bodyPr>
          <a:lstStyle/>
          <a:p>
            <a:r>
              <a:rPr lang="en-US" sz="2000" b="1" u="sng" dirty="0" smtClean="0"/>
              <a:t>Impact </a:t>
            </a:r>
            <a:r>
              <a:rPr lang="en-US" sz="2000" b="1" u="sng" dirty="0"/>
              <a:t>Summary and recommendation:  </a:t>
            </a:r>
            <a:r>
              <a:rPr lang="en-US" sz="2000" dirty="0">
                <a:ea typeface="Times New Roman" panose="02020603050405020304" pitchFamily="18" charset="0"/>
                <a:cs typeface="Arial" panose="020B0604020202020204" pitchFamily="34" charset="0"/>
              </a:rPr>
              <a:t>Granting a small commercial exemption will increase the tax rate and will shift the tax burden within the C/I Class, from small commercial properties to larger commercial and industrial properties. Also, small commercial exemption would not necessarily benefit tenants, as the exemption is granted to the property owner, not the individual businesses.</a:t>
            </a:r>
            <a:endParaRPr lang="en-US" sz="2000" b="1" u="sng" dirty="0"/>
          </a:p>
          <a:p>
            <a:endParaRPr lang="en-US" sz="1600" dirty="0" smtClean="0"/>
          </a:p>
          <a:p>
            <a:pPr algn="ctr"/>
            <a:r>
              <a:rPr lang="en-US" b="1" dirty="0" smtClean="0">
                <a:ea typeface="Times New Roman" panose="02020603050405020304" pitchFamily="18" charset="0"/>
              </a:rPr>
              <a:t>The </a:t>
            </a:r>
            <a:r>
              <a:rPr lang="en-US" b="1" dirty="0">
                <a:ea typeface="Times New Roman" panose="02020603050405020304" pitchFamily="18" charset="0"/>
              </a:rPr>
              <a:t>Board of Assessors does not recommend a Small Business Exemption of any percentage.</a:t>
            </a:r>
            <a:endParaRPr lang="en-US" dirty="0">
              <a:effectLst/>
              <a:ea typeface="Times New Roman" panose="02020603050405020304" pitchFamily="18" charset="0"/>
            </a:endParaRPr>
          </a:p>
        </p:txBody>
      </p:sp>
      <p:sp>
        <p:nvSpPr>
          <p:cNvPr id="6" name="Rectangle 5"/>
          <p:cNvSpPr/>
          <p:nvPr/>
        </p:nvSpPr>
        <p:spPr>
          <a:xfrm>
            <a:off x="0" y="0"/>
            <a:ext cx="12192000" cy="584775"/>
          </a:xfrm>
          <a:prstGeom prst="rect">
            <a:avLst/>
          </a:prstGeom>
          <a:solidFill>
            <a:schemeClr val="accent5">
              <a:lumMod val="75000"/>
            </a:schemeClr>
          </a:solidFill>
        </p:spPr>
        <p:txBody>
          <a:bodyPr wrap="square">
            <a:spAutoFit/>
          </a:bodyPr>
          <a:lstStyle/>
          <a:p>
            <a:pPr lvl="0" algn="ctr" eaLnBrk="0" fontAlgn="base" hangingPunct="0">
              <a:spcBef>
                <a:spcPct val="0"/>
              </a:spcBef>
              <a:spcAft>
                <a:spcPct val="0"/>
              </a:spcAft>
            </a:pPr>
            <a:r>
              <a:rPr lang="en-US" alt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ea typeface="Times New Roman" panose="02020603050405020304" pitchFamily="18" charset="0"/>
              </a:rPr>
              <a:t>Granting a </a:t>
            </a:r>
            <a:r>
              <a:rPr lang="en-US" alt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ea typeface="Times New Roman" panose="02020603050405020304" pitchFamily="18" charset="0"/>
              </a:rPr>
              <a:t>Small Commercial Exemption</a:t>
            </a:r>
            <a:endParaRPr lang="en-US" alt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676461693"/>
              </p:ext>
            </p:extLst>
          </p:nvPr>
        </p:nvGraphicFramePr>
        <p:xfrm>
          <a:off x="2241030" y="2318430"/>
          <a:ext cx="6962930" cy="1896258"/>
        </p:xfrm>
        <a:graphic>
          <a:graphicData uri="http://schemas.openxmlformats.org/drawingml/2006/table">
            <a:tbl>
              <a:tblPr/>
              <a:tblGrid>
                <a:gridCol w="2773179"/>
                <a:gridCol w="2494011"/>
                <a:gridCol w="1695740"/>
              </a:tblGrid>
              <a:tr h="282178">
                <a:tc>
                  <a:txBody>
                    <a:bodyPr/>
                    <a:lstStyle/>
                    <a:p>
                      <a:pPr algn="l" fontAlgn="b"/>
                      <a:r>
                        <a:rPr lang="en-US" sz="1000" b="0" i="0" u="none" strike="noStrike" dirty="0">
                          <a:solidFill>
                            <a:srgbClr val="FFFFFF"/>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400" b="1" i="0" u="sng" strike="noStrike" dirty="0">
                          <a:solidFill>
                            <a:srgbClr val="FFFFFF"/>
                          </a:solidFill>
                          <a:effectLst/>
                          <a:latin typeface="Arial" panose="020B0604020202020204" pitchFamily="34" charset="0"/>
                        </a:rPr>
                        <a:t>5% Exempted</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400" b="1" i="0" u="sng" strike="noStrike" dirty="0">
                          <a:solidFill>
                            <a:srgbClr val="FFFFFF"/>
                          </a:solidFill>
                          <a:effectLst/>
                          <a:latin typeface="Arial" panose="020B0604020202020204" pitchFamily="34" charset="0"/>
                        </a:rPr>
                        <a:t>10% Exempted</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r>
              <a:tr h="502275">
                <a:tc>
                  <a:txBody>
                    <a:bodyPr/>
                    <a:lstStyle/>
                    <a:p>
                      <a:pPr algn="l" fontAlgn="b"/>
                      <a:r>
                        <a:rPr lang="en-US" sz="1400" b="1" i="0" u="none" strike="noStrike" dirty="0">
                          <a:solidFill>
                            <a:srgbClr val="FFFFFF"/>
                          </a:solidFill>
                          <a:effectLst/>
                          <a:latin typeface="Arial" panose="020B0604020202020204" pitchFamily="34" charset="0"/>
                        </a:rPr>
                        <a:t>  Number of Qualifying </a:t>
                      </a:r>
                      <a:r>
                        <a:rPr lang="en-US" sz="1400" b="1" i="0" u="none" strike="noStrike" dirty="0" smtClean="0">
                          <a:solidFill>
                            <a:srgbClr val="FFFFFF"/>
                          </a:solidFill>
                          <a:effectLst/>
                          <a:latin typeface="Arial" panose="020B0604020202020204" pitchFamily="34" charset="0"/>
                        </a:rPr>
                        <a:t>Parcels</a:t>
                      </a:r>
                      <a:endParaRPr lang="en-US" sz="1400" b="1" i="0" u="none" strike="noStrike" dirty="0">
                        <a:solidFill>
                          <a:srgbClr val="FFFFFF"/>
                        </a:solidFill>
                        <a:effectLst/>
                        <a:latin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200" b="0" i="0" u="none" strike="noStrike" dirty="0" smtClean="0">
                          <a:solidFill>
                            <a:srgbClr val="000000"/>
                          </a:solidFill>
                          <a:effectLst/>
                          <a:latin typeface="Arial" panose="020B0604020202020204" pitchFamily="34" charset="0"/>
                        </a:rPr>
                        <a:t>56</a:t>
                      </a:r>
                      <a:endParaRPr lang="en-US" sz="12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Arial" panose="020B0604020202020204" pitchFamily="34" charset="0"/>
                        </a:rPr>
                        <a:t>56</a:t>
                      </a:r>
                      <a:endParaRPr lang="en-US" sz="12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681">
                <a:tc>
                  <a:txBody>
                    <a:bodyPr/>
                    <a:lstStyle/>
                    <a:p>
                      <a:pPr algn="l" fontAlgn="b"/>
                      <a:r>
                        <a:rPr lang="en-US" sz="1400" b="1" i="0" u="none" strike="noStrike" dirty="0">
                          <a:solidFill>
                            <a:srgbClr val="FFFFFF"/>
                          </a:solidFill>
                          <a:effectLst/>
                          <a:latin typeface="Arial" panose="020B0604020202020204" pitchFamily="34" charset="0"/>
                        </a:rPr>
                        <a:t>  Valuation </a:t>
                      </a:r>
                      <a:r>
                        <a:rPr lang="en-US" sz="1400" b="1" i="0" u="none" strike="noStrike" dirty="0" smtClean="0">
                          <a:solidFill>
                            <a:srgbClr val="FFFFFF"/>
                          </a:solidFill>
                          <a:effectLst/>
                          <a:latin typeface="Arial" panose="020B0604020202020204" pitchFamily="34" charset="0"/>
                        </a:rPr>
                        <a:t>Exempted</a:t>
                      </a:r>
                      <a:endParaRPr lang="en-US" sz="1400" b="1" i="0" u="none" strike="noStrike" dirty="0">
                        <a:solidFill>
                          <a:srgbClr val="FFFFFF"/>
                        </a:solidFill>
                        <a:effectLst/>
                        <a:latin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200" b="0" i="0" u="none" strike="noStrike">
                          <a:solidFill>
                            <a:srgbClr val="000000"/>
                          </a:solidFill>
                          <a:effectLst/>
                          <a:latin typeface="Arial" panose="020B0604020202020204" pitchFamily="34" charset="0"/>
                        </a:rPr>
                        <a:t>$1,385,910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$2,771,820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681">
                <a:tc>
                  <a:txBody>
                    <a:bodyPr/>
                    <a:lstStyle/>
                    <a:p>
                      <a:pPr algn="l" fontAlgn="b"/>
                      <a:r>
                        <a:rPr lang="en-US" sz="1400" b="1" i="0" u="none" strike="noStrike" dirty="0">
                          <a:solidFill>
                            <a:srgbClr val="FFFFFF"/>
                          </a:solidFill>
                          <a:effectLst/>
                          <a:latin typeface="Arial" panose="020B0604020202020204" pitchFamily="34" charset="0"/>
                        </a:rPr>
                        <a:t>  Tax Dollars </a:t>
                      </a:r>
                      <a:r>
                        <a:rPr lang="en-US" sz="1400" b="1" i="0" u="none" strike="noStrike" dirty="0" smtClean="0">
                          <a:solidFill>
                            <a:srgbClr val="FFFFFF"/>
                          </a:solidFill>
                          <a:effectLst/>
                          <a:latin typeface="Arial" panose="020B0604020202020204" pitchFamily="34" charset="0"/>
                        </a:rPr>
                        <a:t>Exempted</a:t>
                      </a:r>
                      <a:endParaRPr lang="en-US" sz="1400" b="1" i="0" u="none" strike="noStrike" dirty="0">
                        <a:solidFill>
                          <a:srgbClr val="FFFFFF"/>
                        </a:solidFill>
                        <a:effectLst/>
                        <a:latin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200" b="0" i="0" u="none" strike="noStrike">
                          <a:solidFill>
                            <a:srgbClr val="000000"/>
                          </a:solidFill>
                          <a:effectLst/>
                          <a:latin typeface="Arial" panose="020B0604020202020204" pitchFamily="34" charset="0"/>
                        </a:rPr>
                        <a:t>$27,939.95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$55,879.89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681">
                <a:tc>
                  <a:txBody>
                    <a:bodyPr/>
                    <a:lstStyle/>
                    <a:p>
                      <a:pPr algn="l" fontAlgn="b"/>
                      <a:r>
                        <a:rPr lang="en-US" sz="1400" b="1" i="0" u="none" strike="noStrike" dirty="0">
                          <a:solidFill>
                            <a:srgbClr val="FFFFFF"/>
                          </a:solidFill>
                          <a:effectLst/>
                          <a:latin typeface="Arial" panose="020B0604020202020204" pitchFamily="34" charset="0"/>
                        </a:rPr>
                        <a:t>  Revised CI Tax Rate / </a:t>
                      </a:r>
                      <a:r>
                        <a:rPr lang="en-US" sz="1400" b="1" i="0" u="none" strike="noStrike" dirty="0" smtClean="0">
                          <a:solidFill>
                            <a:srgbClr val="FFFFFF"/>
                          </a:solidFill>
                          <a:effectLst/>
                          <a:latin typeface="Arial" panose="020B0604020202020204" pitchFamily="34" charset="0"/>
                        </a:rPr>
                        <a:t>1000</a:t>
                      </a:r>
                      <a:endParaRPr lang="en-US" sz="1400" b="1" i="0" u="none" strike="noStrike" dirty="0">
                        <a:solidFill>
                          <a:srgbClr val="FFFFFF"/>
                        </a:solidFill>
                        <a:effectLst/>
                        <a:latin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r" fontAlgn="b"/>
                      <a:r>
                        <a:rPr lang="en-US" sz="1200" b="0" i="0" u="none" strike="noStrike" dirty="0">
                          <a:solidFill>
                            <a:srgbClr val="000000"/>
                          </a:solidFill>
                          <a:effectLst/>
                          <a:latin typeface="Arial" panose="020B0604020202020204" pitchFamily="34" charset="0"/>
                        </a:rPr>
                        <a:t>$</a:t>
                      </a:r>
                      <a:r>
                        <a:rPr lang="en-US" sz="1200" b="0" i="0" u="none" strike="noStrike" dirty="0" smtClean="0">
                          <a:solidFill>
                            <a:srgbClr val="000000"/>
                          </a:solidFill>
                          <a:effectLst/>
                          <a:latin typeface="Arial" panose="020B0604020202020204" pitchFamily="34" charset="0"/>
                        </a:rPr>
                        <a:t>20.23</a:t>
                      </a:r>
                      <a:endParaRPr lang="en-US" sz="12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Arial" panose="020B0604020202020204" pitchFamily="34" charset="0"/>
                        </a:rPr>
                        <a:t>$</a:t>
                      </a:r>
                      <a:r>
                        <a:rPr lang="en-US" sz="1200" b="0" i="0" u="none" strike="noStrike" dirty="0" smtClean="0">
                          <a:solidFill>
                            <a:srgbClr val="000000"/>
                          </a:solidFill>
                          <a:effectLst/>
                          <a:latin typeface="Arial" panose="020B0604020202020204" pitchFamily="34" charset="0"/>
                        </a:rPr>
                        <a:t>20.29</a:t>
                      </a:r>
                      <a:endParaRPr lang="en-US" sz="12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7762">
                <a:tc>
                  <a:txBody>
                    <a:bodyPr/>
                    <a:lstStyle/>
                    <a:p>
                      <a:pPr algn="l" fontAlgn="b"/>
                      <a:r>
                        <a:rPr lang="en-US" sz="1400" b="1" i="0" u="none" strike="noStrike" dirty="0">
                          <a:solidFill>
                            <a:srgbClr val="FFFFFF"/>
                          </a:solidFill>
                          <a:effectLst/>
                          <a:latin typeface="Arial" panose="020B0604020202020204" pitchFamily="34" charset="0"/>
                        </a:rPr>
                        <a:t>Increase in Tax Rate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05496"/>
                    </a:solidFill>
                  </a:tcPr>
                </a:tc>
                <a:tc>
                  <a:txBody>
                    <a:bodyPr/>
                    <a:lstStyle/>
                    <a:p>
                      <a:pPr algn="r" fontAlgn="b"/>
                      <a:r>
                        <a:rPr lang="en-US" sz="1200" b="0" i="0" u="none" strike="noStrike" dirty="0">
                          <a:solidFill>
                            <a:srgbClr val="000000"/>
                          </a:solidFill>
                          <a:effectLst/>
                          <a:latin typeface="Arial" panose="020B0604020202020204" pitchFamily="34" charset="0"/>
                        </a:rPr>
                        <a:t>$</a:t>
                      </a:r>
                      <a:r>
                        <a:rPr lang="en-US" sz="1200" b="0" i="0" u="none" strike="noStrike" dirty="0" smtClean="0">
                          <a:solidFill>
                            <a:srgbClr val="000000"/>
                          </a:solidFill>
                          <a:effectLst/>
                          <a:latin typeface="Arial" panose="020B0604020202020204" pitchFamily="34" charset="0"/>
                        </a:rPr>
                        <a:t>0.06 </a:t>
                      </a:r>
                      <a:endParaRPr lang="en-US" sz="12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Arial" panose="020B0604020202020204" pitchFamily="34" charset="0"/>
                        </a:rPr>
                        <a:t>$</a:t>
                      </a:r>
                      <a:r>
                        <a:rPr lang="en-US" sz="1200" b="0" i="0" u="none" strike="noStrike" dirty="0" smtClean="0">
                          <a:solidFill>
                            <a:srgbClr val="000000"/>
                          </a:solidFill>
                          <a:effectLst/>
                          <a:latin typeface="Arial" panose="020B0604020202020204" pitchFamily="34" charset="0"/>
                        </a:rPr>
                        <a:t>0.12 </a:t>
                      </a:r>
                      <a:endParaRPr lang="en-US" sz="12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313205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48702" y="655102"/>
            <a:ext cx="9616192" cy="523220"/>
          </a:xfrm>
          <a:prstGeom prst="rect">
            <a:avLst/>
          </a:prstGeom>
          <a:noFill/>
        </p:spPr>
        <p:txBody>
          <a:bodyPr wrap="square" rtlCol="0">
            <a:spAutoFit/>
          </a:bodyPr>
          <a:lstStyle/>
          <a:p>
            <a:pPr algn="ctr"/>
            <a:r>
              <a:rPr lang="en-US" sz="2800" b="1" dirty="0" smtClean="0"/>
              <a:t>5 YEAR VALUATION – AVERAGE TAX BILL </a:t>
            </a:r>
            <a:endParaRPr lang="en-US" sz="2800" b="1" dirty="0"/>
          </a:p>
        </p:txBody>
      </p:sp>
      <p:graphicFrame>
        <p:nvGraphicFramePr>
          <p:cNvPr id="6" name="Object 5"/>
          <p:cNvGraphicFramePr>
            <a:graphicFrameLocks noChangeAspect="1"/>
          </p:cNvGraphicFramePr>
          <p:nvPr>
            <p:extLst>
              <p:ext uri="{D42A27DB-BD31-4B8C-83A1-F6EECF244321}">
                <p14:modId xmlns:p14="http://schemas.microsoft.com/office/powerpoint/2010/main" val="70308079"/>
              </p:ext>
            </p:extLst>
          </p:nvPr>
        </p:nvGraphicFramePr>
        <p:xfrm>
          <a:off x="449706" y="1289154"/>
          <a:ext cx="11286445" cy="5082960"/>
        </p:xfrm>
        <a:graphic>
          <a:graphicData uri="http://schemas.openxmlformats.org/presentationml/2006/ole">
            <mc:AlternateContent xmlns:mc="http://schemas.openxmlformats.org/markup-compatibility/2006">
              <mc:Choice xmlns:v="urn:schemas-microsoft-com:vml" Requires="v">
                <p:oleObj spid="_x0000_s4137" name="Worksheet" r:id="rId4" imgW="6619827" imgH="2981393" progId="Excel.Sheet.12">
                  <p:embed/>
                </p:oleObj>
              </mc:Choice>
              <mc:Fallback>
                <p:oleObj name="Worksheet" r:id="rId4" imgW="6619827" imgH="2981393" progId="Excel.Sheet.12">
                  <p:embed/>
                  <p:pic>
                    <p:nvPicPr>
                      <p:cNvPr id="0" name=""/>
                      <p:cNvPicPr/>
                      <p:nvPr/>
                    </p:nvPicPr>
                    <p:blipFill>
                      <a:blip r:embed="rId5"/>
                      <a:stretch>
                        <a:fillRect/>
                      </a:stretch>
                    </p:blipFill>
                    <p:spPr>
                      <a:xfrm>
                        <a:off x="449706" y="1289154"/>
                        <a:ext cx="11286445" cy="5082960"/>
                      </a:xfrm>
                      <a:prstGeom prst="rect">
                        <a:avLst/>
                      </a:prstGeom>
                    </p:spPr>
                  </p:pic>
                </p:oleObj>
              </mc:Fallback>
            </mc:AlternateContent>
          </a:graphicData>
        </a:graphic>
      </p:graphicFrame>
    </p:spTree>
    <p:extLst>
      <p:ext uri="{BB962C8B-B14F-4D97-AF65-F5344CB8AC3E}">
        <p14:creationId xmlns:p14="http://schemas.microsoft.com/office/powerpoint/2010/main" val="36305141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ENGAGE" val="{&quot;SavedSwatch&quot;:&quot;-16748873|-8341960|-3468525|-2064878|-9539986|Markido&quot;,&quot;Id&quot;:&quot;5bf49c6b3942315b44cf4a30&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00FA0FAA1F40A48AFF9B83E7A8535C8" ma:contentTypeVersion="6" ma:contentTypeDescription="Create a new document." ma:contentTypeScope="" ma:versionID="a29564c4913de883a27ffdcfd458aeb5">
  <xsd:schema xmlns:xsd="http://www.w3.org/2001/XMLSchema" xmlns:xs="http://www.w3.org/2001/XMLSchema" xmlns:p="http://schemas.microsoft.com/office/2006/metadata/properties" xmlns:ns2="b348f026-0623-4e77-bd1b-15beed583077" xmlns:ns3="59f4de77-fb23-43c4-8afd-72bf968a030f" targetNamespace="http://schemas.microsoft.com/office/2006/metadata/properties" ma:root="true" ma:fieldsID="474b71ccdbfe1ec76872f436b686490d" ns2:_="" ns3:_="">
    <xsd:import namespace="b348f026-0623-4e77-bd1b-15beed583077"/>
    <xsd:import namespace="59f4de77-fb23-43c4-8afd-72bf968a03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3:LastSharedByUser" minOccurs="0"/>
                <xsd:element ref="ns3: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48f026-0623-4e77-bd1b-15beed5830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f4de77-fb23-43c4-8afd-72bf968a03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LastSharedByUser" ma:index="12" nillable="true" ma:displayName="Last Shared By User" ma:hidden="true" ma:internalName="LastSharedByUser" ma:readOnly="true">
      <xsd:simpleType>
        <xsd:restriction base="dms:Note"/>
      </xsd:simpleType>
    </xsd:element>
    <xsd:element name="LastSharedByTime" ma:index="13"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43136EF-76CF-4AC6-AC79-28BBDE5525BB}">
  <ds:schemaRefs>
    <ds:schemaRef ds:uri="http://schemas.microsoft.com/sharepoint/v3/contenttype/forms"/>
  </ds:schemaRefs>
</ds:datastoreItem>
</file>

<file path=customXml/itemProps2.xml><?xml version="1.0" encoding="utf-8"?>
<ds:datastoreItem xmlns:ds="http://schemas.openxmlformats.org/officeDocument/2006/customXml" ds:itemID="{5BD10F47-DD2A-4647-BC9F-B554DB7103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48f026-0623-4e77-bd1b-15beed583077"/>
    <ds:schemaRef ds:uri="59f4de77-fb23-43c4-8afd-72bf968a03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B384DE-E3D5-4E2F-A2CD-1FA9B41BE3C2}">
  <ds:schemaRefs>
    <ds:schemaRef ds:uri="http://schemas.microsoft.com/office/2006/metadata/properties"/>
    <ds:schemaRef ds:uri="http://schemas.openxmlformats.org/package/2006/metadata/core-properties"/>
    <ds:schemaRef ds:uri="http://purl.org/dc/terms/"/>
    <ds:schemaRef ds:uri="http://www.w3.org/XML/1998/namespace"/>
    <ds:schemaRef ds:uri="http://schemas.microsoft.com/office/2006/documentManagement/types"/>
    <ds:schemaRef ds:uri="http://purl.org/dc/elements/1.1/"/>
    <ds:schemaRef ds:uri="b348f026-0623-4e77-bd1b-15beed583077"/>
    <ds:schemaRef ds:uri="59f4de77-fb23-43c4-8afd-72bf968a030f"/>
    <ds:schemaRef ds:uri="http://purl.org/dc/dcmityp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1859</Words>
  <Application>Microsoft Office PowerPoint</Application>
  <PresentationFormat>Widescreen</PresentationFormat>
  <Paragraphs>495</Paragraphs>
  <Slides>14</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4" baseType="lpstr">
      <vt:lpstr>Arial</vt:lpstr>
      <vt:lpstr>Calibri</vt:lpstr>
      <vt:lpstr>Calibri Light</vt:lpstr>
      <vt:lpstr>Century Gothic</vt:lpstr>
      <vt:lpstr>Franklin Gothic Book</vt:lpstr>
      <vt:lpstr>Rockwell Condensed</vt:lpstr>
      <vt:lpstr>Times New Roman</vt:lpstr>
      <vt:lpstr>Wingdings</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2018-05-30T17:22:51Z</dcterms:created>
  <dcterms:modified xsi:type="dcterms:W3CDTF">2023-12-04T13:52:14Z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0x010100500FA0FAA1F40A48AFF9B83E7A8535C8</vt:lpwstr>
  </property>
</Properties>
</file>