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715000" type="screen16x10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E958ED-7D44-4798-A7B4-3D9A0D9C6152}">
  <a:tblStyle styleId="{54E958ED-7D44-4798-A7B4-3D9A0D9C61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044" y="126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2"/>
            <a:ext cx="3037840" cy="46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2"/>
            <a:ext cx="3037840" cy="46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970"/>
            <a:ext cx="3037840" cy="46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40" cy="46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808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530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9e8ff165b_5_84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59e8ff165b_5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044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682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50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9e8ff165b_3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59e8ff165b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159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9e8ff165b_5_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59e8ff165b_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910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9e8ff165b_3_8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59e8ff165b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25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9e8ff165b_5_9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59e8ff165b_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691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9e8ff165b_5_43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59e8ff165b_5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415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9e8ff165b_5_5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59e8ff165b_5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656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9e8ff165b_5_59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59e8ff165b_5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59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821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8850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9e8ff165b_5_9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59e8ff165b_5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720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9e8ff165b_1_15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59e8ff165b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3163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9e8ff165b_1_2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59e8ff165b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144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9e8ff165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9e8ff165b_0_57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59e8ff165b_0_57:notes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00" cy="464700"/>
          </a:xfrm>
          <a:prstGeom prst="rect">
            <a:avLst/>
          </a:prstGeom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452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9e8ff165b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9e8ff165b_2_1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59e8ff165b_2_10:notes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00" cy="464700"/>
          </a:xfrm>
          <a:prstGeom prst="rect">
            <a:avLst/>
          </a:prstGeom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39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72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9e8ff165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9e8ff165b_3_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59e8ff165b_3_0:notes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00" cy="464700"/>
          </a:xfrm>
          <a:prstGeom prst="rect">
            <a:avLst/>
          </a:prstGeom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3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9e8ff165b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9e8ff165b_3_7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59e8ff165b_3_7:notes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00" cy="464700"/>
          </a:xfrm>
          <a:prstGeom prst="rect">
            <a:avLst/>
          </a:prstGeom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230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338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9e8ff165b_5_74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59e8ff165b_5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132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9e8ff165b_3_1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59e8ff165b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20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01675"/>
            <a:ext cx="5572125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311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Open Sans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None/>
              <a:defRPr sz="1667"/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lti Image">
  <p:cSld name="2_multi Im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>
            <a:spLocks noGrp="1"/>
          </p:cNvSpPr>
          <p:nvPr>
            <p:ph type="pic" idx="2"/>
          </p:nvPr>
        </p:nvSpPr>
        <p:spPr>
          <a:xfrm>
            <a:off x="0" y="0"/>
            <a:ext cx="63246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>
            <a:spLocks noGrp="1"/>
          </p:cNvSpPr>
          <p:nvPr>
            <p:ph type="pic" idx="3"/>
          </p:nvPr>
        </p:nvSpPr>
        <p:spPr>
          <a:xfrm>
            <a:off x="6381750" y="0"/>
            <a:ext cx="276225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52400" y="4899818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52400" y="5295900"/>
            <a:ext cx="5486400" cy="36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0400" y="4794620"/>
            <a:ext cx="1147762" cy="86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Non-proportional Image">
  <p:cSld name="5. Non-proportional Imag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>
            <a:spLocks noGrp="1"/>
          </p:cNvSpPr>
          <p:nvPr>
            <p:ph type="pic" idx="2"/>
          </p:nvPr>
        </p:nvSpPr>
        <p:spPr>
          <a:xfrm>
            <a:off x="2419351" y="0"/>
            <a:ext cx="4762501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52400" y="4899818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52400" y="5295900"/>
            <a:ext cx="5486400" cy="36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Text + Image">
  <p:cSld name="3. Text +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800600" y="800100"/>
            <a:ext cx="396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/>
            </a:lvl1pPr>
            <a:lvl2pPr marL="914400" lvl="1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4572000" y="114300"/>
            <a:ext cx="4467226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5. Non-proportional Image">
  <p:cSld name="6_5. Non-proportional Imag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6934201" y="4762500"/>
            <a:ext cx="22098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8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Slide">
  <p:cSld name="1. 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Text - 2 col.">
  <p:cSld name="2. Text - 2 col.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457200" y="6477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/>
            </a:lvl1pPr>
            <a:lvl2pPr marL="914400" lvl="1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572000" y="114300"/>
            <a:ext cx="4467226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4572000" y="6477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/>
            </a:lvl1pPr>
            <a:lvl2pPr marL="914400" lvl="1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Image Large_horz">
  <p:cSld name="4. Image Large_horz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52400" y="4899818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52400" y="5295900"/>
            <a:ext cx="5486400" cy="36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Multi-image, three">
  <p:cSld name="6. Multi-image, thre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1" y="0"/>
            <a:ext cx="4343400" cy="236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3"/>
          </p:nvPr>
        </p:nvSpPr>
        <p:spPr>
          <a:xfrm>
            <a:off x="4406281" y="0"/>
            <a:ext cx="4737719" cy="477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4"/>
          </p:nvPr>
        </p:nvSpPr>
        <p:spPr>
          <a:xfrm>
            <a:off x="1" y="2416924"/>
            <a:ext cx="4343400" cy="236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152400" y="4899818"/>
            <a:ext cx="5486400" cy="47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152400" y="5295900"/>
            <a:ext cx="5486400" cy="36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10400" y="4794620"/>
            <a:ext cx="1147762" cy="8671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hyperlink" Target="http://drive.google.com/file/d/1-5cd4Y9KIlTdPIdeqHb4VCTBSZ--VFw-/view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ctrTitle"/>
          </p:nvPr>
        </p:nvSpPr>
        <p:spPr>
          <a:xfrm>
            <a:off x="887767" y="2185109"/>
            <a:ext cx="7242699" cy="212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 b="1">
                <a:latin typeface="Arial"/>
                <a:ea typeface="Arial"/>
                <a:cs typeface="Arial"/>
                <a:sym typeface="Arial"/>
              </a:rPr>
              <a:t>Massachusetts School Design Summit</a:t>
            </a:r>
            <a:r>
              <a:rPr lang="en-US" sz="2667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67">
                <a:latin typeface="Arial"/>
                <a:ea typeface="Arial"/>
                <a:cs typeface="Arial"/>
                <a:sym typeface="Arial"/>
              </a:rPr>
            </a:br>
            <a:r>
              <a:rPr lang="en-US" sz="1667">
                <a:latin typeface="Arial"/>
                <a:ea typeface="Arial"/>
                <a:cs typeface="Arial"/>
                <a:sym typeface="Arial"/>
              </a:rPr>
              <a:t>May 9, 2019</a:t>
            </a:r>
            <a:endParaRPr/>
          </a:p>
        </p:txBody>
      </p:sp>
      <p:pic>
        <p:nvPicPr>
          <p:cNvPr id="62" name="Google Shape;6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8565" y="0"/>
            <a:ext cx="4321102" cy="164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6149" y="3337131"/>
            <a:ext cx="2211702" cy="212468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/>
          <p:nvPr/>
        </p:nvSpPr>
        <p:spPr>
          <a:xfrm>
            <a:off x="7010400" y="4610100"/>
            <a:ext cx="1981200" cy="9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" name="Google Shape;65;p12"/>
          <p:cNvPicPr preferRelativeResize="0"/>
          <p:nvPr/>
        </p:nvPicPr>
        <p:blipFill rotWithShape="1">
          <a:blip r:embed="rId5">
            <a:alphaModFix/>
          </a:blip>
          <a:srcRect t="29913"/>
          <a:stretch/>
        </p:blipFill>
        <p:spPr>
          <a:xfrm>
            <a:off x="0" y="3692300"/>
            <a:ext cx="3131052" cy="164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2"/>
          <p:cNvPicPr preferRelativeResize="0"/>
          <p:nvPr/>
        </p:nvPicPr>
        <p:blipFill rotWithShape="1">
          <a:blip r:embed="rId6">
            <a:alphaModFix/>
          </a:blip>
          <a:srcRect l="4002" t="24520" r="12608" b="15216"/>
          <a:stretch/>
        </p:blipFill>
        <p:spPr>
          <a:xfrm>
            <a:off x="5677850" y="3692300"/>
            <a:ext cx="3127248" cy="164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/>
        </p:nvSpPr>
        <p:spPr>
          <a:xfrm>
            <a:off x="0" y="1935325"/>
            <a:ext cx="91440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VISION</a:t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517176"/>
            <a:ext cx="1170500" cy="11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/>
        </p:nvSpPr>
        <p:spPr>
          <a:xfrm>
            <a:off x="374300" y="234625"/>
            <a:ext cx="89484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We Imagine / We See</a:t>
            </a: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	</a:t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7" name="Google Shape;147;p22"/>
          <p:cNvGraphicFramePr/>
          <p:nvPr/>
        </p:nvGraphicFramePr>
        <p:xfrm>
          <a:off x="374300" y="655675"/>
          <a:ext cx="7207900" cy="5315900"/>
        </p:xfrm>
        <a:graphic>
          <a:graphicData uri="http://schemas.openxmlformats.org/drawingml/2006/table">
            <a:tbl>
              <a:tblPr>
                <a:noFill/>
                <a:tableStyleId>{54E958ED-7D44-4798-A7B4-3D9A0D9C6152}</a:tableStyleId>
              </a:tblPr>
              <a:tblGrid>
                <a:gridCol w="358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15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Natural lighting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Glass walls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Moveable walls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Open spaces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Indoor/outdoor spaces for learning (Landscape Studios)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Fully equipped Design Labs with adequate storage space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Self sustaining building as part of expeditions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Vocational opportunities for all 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Secure campus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Welcoming entryway - open space, light, variety of meeting locations and flexible seating spaces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Student and staff showcasing 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Ubiquitous, accessible technology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Zero waste facility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Solar panels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Power stations for transportation 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Spartan Place (Hospitality Pathway)</a:t>
                      </a:r>
                      <a:endParaRPr/>
                    </a:p>
                    <a:p>
                      <a:pPr marL="914400" lvl="1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-US"/>
                        <a:t>Health and Wellness</a:t>
                      </a:r>
                      <a:endParaRPr/>
                    </a:p>
                    <a:p>
                      <a:pPr marL="914400" lvl="1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-US"/>
                        <a:t>Informal dining - food court</a:t>
                      </a:r>
                      <a:endParaRPr/>
                    </a:p>
                    <a:p>
                      <a:pPr marL="914400" lvl="1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-US"/>
                        <a:t>Social area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Natural trails, health stations, + ecology stations</a:t>
                      </a:r>
                      <a:endParaRPr/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Community gardens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/>
        </p:nvSpPr>
        <p:spPr>
          <a:xfrm>
            <a:off x="334350" y="443200"/>
            <a:ext cx="43572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Learning Pathways:</a:t>
            </a:r>
            <a:endParaRPr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Assessment Center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Life Skills Apartment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Media Commons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Learning Labs Pathways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Biomedical + Computer Sciences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Engineering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Makerspace Fabrication Design Labs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SPARTAN Place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Hospitality Expeditionary Learning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Community Hub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Child Study, Pre/K and Daycare Facility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Integration of Community Partnerships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000" y="1431324"/>
            <a:ext cx="3844501" cy="257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0" y="4517176"/>
            <a:ext cx="1170500" cy="11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/>
        </p:nvSpPr>
        <p:spPr>
          <a:xfrm>
            <a:off x="349900" y="450975"/>
            <a:ext cx="43572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Site Considerations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Landscape Studios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Habitats/Migratory Garden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Expeditionary Pathways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Vernal Pool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Wetlands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Ecology stations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Campus to Table Gardens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Community Garden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Daycare/Playscape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5">
            <a:alphaModFix/>
          </a:blip>
          <a:srcRect l="5473" t="7692" b="18697"/>
          <a:stretch/>
        </p:blipFill>
        <p:spPr>
          <a:xfrm>
            <a:off x="4075925" y="1038025"/>
            <a:ext cx="4627022" cy="3258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349900" y="450975"/>
            <a:ext cx="43572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Building Considerations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Welcome Center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Parent Information Center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Community Commons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Research and Fabrication Modules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Exploration, Observation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Connect Study + Landscape Studios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Faculty Collab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Fully Utilized Auditorium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Self-Sustaining Power Plant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Transportation Charging Ports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Rain Water Recycling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Green Roof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t="2497" b="2554"/>
          <a:stretch/>
        </p:blipFill>
        <p:spPr>
          <a:xfrm>
            <a:off x="4118089" y="1527450"/>
            <a:ext cx="4664386" cy="33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8326" y="358925"/>
            <a:ext cx="1508452" cy="113134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5501950" y="1154125"/>
            <a:ext cx="44787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2nd + 3rd Iterations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2544100" y="4580400"/>
            <a:ext cx="44787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Iterations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8875" y="506950"/>
            <a:ext cx="3384000" cy="4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349900" y="450975"/>
            <a:ext cx="43572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Learning Pathways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 rotWithShape="1">
          <a:blip r:embed="rId4">
            <a:alphaModFix/>
          </a:blip>
          <a:srcRect t="2497" b="2554"/>
          <a:stretch/>
        </p:blipFill>
        <p:spPr>
          <a:xfrm>
            <a:off x="1618875" y="365300"/>
            <a:ext cx="6284974" cy="449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/>
        </p:nvSpPr>
        <p:spPr>
          <a:xfrm>
            <a:off x="349900" y="450975"/>
            <a:ext cx="43572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Learning Pathways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95" name="Google Shape;19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 rotWithShape="1">
          <a:blip r:embed="rId5">
            <a:alphaModFix/>
          </a:blip>
          <a:srcRect l="7609" r="22960"/>
          <a:stretch/>
        </p:blipFill>
        <p:spPr>
          <a:xfrm rot="5400000">
            <a:off x="2705813" y="-1313987"/>
            <a:ext cx="3716675" cy="836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/>
        </p:nvSpPr>
        <p:spPr>
          <a:xfrm>
            <a:off x="349900" y="450975"/>
            <a:ext cx="64629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Thematic Expeditionary Learning Studio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5">
            <a:alphaModFix/>
          </a:blip>
          <a:srcRect t="9445" b="12557"/>
          <a:stretch/>
        </p:blipFill>
        <p:spPr>
          <a:xfrm>
            <a:off x="1372050" y="1084675"/>
            <a:ext cx="6061325" cy="35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/>
        </p:nvSpPr>
        <p:spPr>
          <a:xfrm>
            <a:off x="349900" y="450975"/>
            <a:ext cx="6462900" cy="5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Dedicated Lab Programming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860450"/>
            <a:ext cx="812442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5">
            <a:alphaModFix/>
          </a:blip>
          <a:srcRect l="5645" t="10364" r="8554" b="3835"/>
          <a:stretch/>
        </p:blipFill>
        <p:spPr>
          <a:xfrm>
            <a:off x="1704400" y="1049725"/>
            <a:ext cx="5022776" cy="37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/>
          <p:nvPr/>
        </p:nvSpPr>
        <p:spPr>
          <a:xfrm>
            <a:off x="7010400" y="4610100"/>
            <a:ext cx="1981200" cy="9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/>
        </p:nvSpPr>
        <p:spPr>
          <a:xfrm>
            <a:off x="385675" y="902225"/>
            <a:ext cx="46467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“I see citizens using the outdoor site after school hours for walking groups, ecology tours, performances, &amp; more.”</a:t>
            </a:r>
            <a:endParaRPr sz="2400" i="1">
              <a:solidFill>
                <a:srgbClr val="0000FF"/>
              </a:solidFill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000" y="268725"/>
            <a:ext cx="2887779" cy="26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/>
          <p:nvPr/>
        </p:nvSpPr>
        <p:spPr>
          <a:xfrm>
            <a:off x="385675" y="902225"/>
            <a:ext cx="46467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“Students coming and going from internships and other outside career related places/jobs.”</a:t>
            </a:r>
            <a:endParaRPr sz="2400" i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1200" y="1050150"/>
            <a:ext cx="2610725" cy="30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152400" y="4899818"/>
            <a:ext cx="54864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body" idx="1"/>
          </p:nvPr>
        </p:nvSpPr>
        <p:spPr>
          <a:xfrm>
            <a:off x="152400" y="5295900"/>
            <a:ext cx="54864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36" name="Google Shape;236;p33"/>
          <p:cNvSpPr txBox="1"/>
          <p:nvPr/>
        </p:nvSpPr>
        <p:spPr>
          <a:xfrm>
            <a:off x="1409350" y="525075"/>
            <a:ext cx="6483600" cy="1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“I see a self sustained physical plant - generating enough electricity to power the building &amp; car charging stations.</a:t>
            </a:r>
            <a:endParaRPr sz="2400" i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4005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1554" y="2070200"/>
            <a:ext cx="4363490" cy="2395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title"/>
          </p:nvPr>
        </p:nvSpPr>
        <p:spPr>
          <a:xfrm>
            <a:off x="152400" y="4899818"/>
            <a:ext cx="54864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152400" y="5295900"/>
            <a:ext cx="54864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46" name="Google Shape;246;p34"/>
          <p:cNvSpPr txBox="1"/>
          <p:nvPr/>
        </p:nvSpPr>
        <p:spPr>
          <a:xfrm>
            <a:off x="140100" y="1662875"/>
            <a:ext cx="4888200" cy="2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“I see common spaces where classes can collaborate, teachers and faculty can meet and clubs can organize.”</a:t>
            </a:r>
            <a:endParaRPr sz="2400" i="1">
              <a:solidFill>
                <a:srgbClr val="0000FF"/>
              </a:solidFill>
            </a:endParaRPr>
          </a:p>
        </p:txBody>
      </p:sp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4005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650" y="1451375"/>
            <a:ext cx="3959375" cy="22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075" y="322725"/>
            <a:ext cx="7294801" cy="452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/>
        </p:nvSpPr>
        <p:spPr>
          <a:xfrm>
            <a:off x="23850" y="59650"/>
            <a:ext cx="5202900" cy="50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-1925" y="-6525"/>
            <a:ext cx="4943100" cy="93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425"/>
                </a:solidFill>
              </a:rPr>
              <a:t>Community Connections</a:t>
            </a:r>
            <a:r>
              <a:rPr lang="en-US" sz="3600">
                <a:solidFill>
                  <a:srgbClr val="FFC425"/>
                </a:solidFill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9000" y="4844150"/>
            <a:ext cx="2045000" cy="7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6"/>
          <p:cNvPicPr preferRelativeResize="0"/>
          <p:nvPr/>
        </p:nvPicPr>
        <p:blipFill rotWithShape="1">
          <a:blip r:embed="rId3">
            <a:alphaModFix/>
          </a:blip>
          <a:srcRect t="26511" b="11077"/>
          <a:stretch/>
        </p:blipFill>
        <p:spPr>
          <a:xfrm>
            <a:off x="83475" y="62300"/>
            <a:ext cx="2771673" cy="222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/>
          <p:cNvPicPr preferRelativeResize="0"/>
          <p:nvPr/>
        </p:nvPicPr>
        <p:blipFill rotWithShape="1">
          <a:blip r:embed="rId4">
            <a:alphaModFix/>
          </a:blip>
          <a:srcRect l="10750" t="19518" r="15361" b="11729"/>
          <a:stretch/>
        </p:blipFill>
        <p:spPr>
          <a:xfrm>
            <a:off x="5180925" y="2059225"/>
            <a:ext cx="3850448" cy="268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 rotWithShape="1">
          <a:blip r:embed="rId5">
            <a:alphaModFix/>
          </a:blip>
          <a:srcRect l="7290" t="18372" r="9770" b="15204"/>
          <a:stretch/>
        </p:blipFill>
        <p:spPr>
          <a:xfrm>
            <a:off x="83475" y="2289125"/>
            <a:ext cx="4518251" cy="244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4575" y="62288"/>
            <a:ext cx="2662574" cy="199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2210675" y="195800"/>
            <a:ext cx="4282800" cy="12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And so </a:t>
            </a:r>
            <a:endParaRPr sz="3000"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it begins...</a:t>
            </a:r>
            <a:endParaRPr sz="3000"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/>
        </p:nvSpPr>
        <p:spPr>
          <a:xfrm>
            <a:off x="0" y="1943100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IMAGINE</a:t>
            </a:r>
            <a:endParaRPr/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517176"/>
            <a:ext cx="1170500" cy="11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356700" y="507300"/>
            <a:ext cx="8430600" cy="4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Our Vision and Hopes</a:t>
            </a:r>
            <a:endParaRPr sz="2400"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Inspire Curiosity that addresses the “Whole Child”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Safe Spaces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Prioritize Relationships: students, faculty, and community members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Embrace and Develop Community Partnerships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0" y="4517176"/>
            <a:ext cx="1170500" cy="112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/>
        </p:nvSpPr>
        <p:spPr>
          <a:xfrm>
            <a:off x="356700" y="507300"/>
            <a:ext cx="8430600" cy="4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Our Vision and Hopes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Vibrant + State of the Art Facility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Natural Daylight, Views + Connection to the Environment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Transforms future instruction / program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Enriches Interdisciplinary Experiences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Critical thinking, collaboration, creativity and communication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BUZZ of activity and excitement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750" y="2671578"/>
            <a:ext cx="3460275" cy="21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413" y="2810788"/>
            <a:ext cx="26098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0" y="4517176"/>
            <a:ext cx="1170500" cy="112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392975" y="425100"/>
            <a:ext cx="8558400" cy="4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Aspirations</a:t>
            </a: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Inclusive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Accessible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Flexible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Forward thinking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Building for the long term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Welcoming, inviting spaces 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163" y="941725"/>
            <a:ext cx="3510450" cy="24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/>
        </p:nvSpPr>
        <p:spPr>
          <a:xfrm>
            <a:off x="0" y="1935325"/>
            <a:ext cx="91440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REFLECTION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" y="4517176"/>
            <a:ext cx="1170500" cy="11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318775" y="443200"/>
            <a:ext cx="3443400" cy="4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Challenges:</a:t>
            </a:r>
            <a:endParaRPr sz="2400"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Physical building is “tired”.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Roof Repairs need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Dark halls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Inefficient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Inaccessible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Over crowded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Auditorium ineffective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Science labs antiquated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No STEM instruction space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Pick-up +  Drop-off Congestion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Security</a:t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 title="IMG_716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8800" y="6654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body" idx="4294967295"/>
          </p:nvPr>
        </p:nvSpPr>
        <p:spPr>
          <a:xfrm>
            <a:off x="4171425" y="4156000"/>
            <a:ext cx="4111200" cy="36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“Walk our halls + bring your umbrella!”</a:t>
            </a:r>
            <a:endParaRPr sz="1800" i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/>
        </p:nvSpPr>
        <p:spPr>
          <a:xfrm>
            <a:off x="334350" y="497625"/>
            <a:ext cx="40992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Considerations</a:t>
            </a:r>
            <a:endParaRPr sz="2400">
              <a:solidFill>
                <a:srgbClr val="0000FF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want to redefine success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Opportunity to change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Empower more student voice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Student autonomy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Discipline, Choice, Engagement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School-community connections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Outside space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Inside space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Programming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Athletics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Fine Arts 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999" y="4816801"/>
            <a:ext cx="2045000" cy="7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925" y="1324050"/>
            <a:ext cx="4321325" cy="28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812623"/>
            <a:ext cx="869666" cy="83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Cuningham standard">
      <a:dk1>
        <a:srgbClr val="252525"/>
      </a:dk1>
      <a:lt1>
        <a:srgbClr val="FFFFFF"/>
      </a:lt1>
      <a:dk2>
        <a:srgbClr val="4B4B4B"/>
      </a:dk2>
      <a:lt2>
        <a:srgbClr val="FFFFFF"/>
      </a:lt2>
      <a:accent1>
        <a:srgbClr val="FFC425"/>
      </a:accent1>
      <a:accent2>
        <a:srgbClr val="A84D0F"/>
      </a:accent2>
      <a:accent3>
        <a:srgbClr val="4C5D5F"/>
      </a:accent3>
      <a:accent4>
        <a:srgbClr val="B8BC9B"/>
      </a:accent4>
      <a:accent5>
        <a:srgbClr val="D0DBE1"/>
      </a:accent5>
      <a:accent6>
        <a:srgbClr val="CE6F1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469</Words>
  <Application>Microsoft Office PowerPoint</Application>
  <PresentationFormat>On-screen Show (16:10)</PresentationFormat>
  <Paragraphs>135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Times New Roman</vt:lpstr>
      <vt:lpstr>Arial</vt:lpstr>
      <vt:lpstr>Open Sans</vt:lpstr>
      <vt:lpstr>Standard</vt:lpstr>
      <vt:lpstr>Massachusetts School Design Summit May 9,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Massachusetts School Design Summit May 9, 2019</dc:title>
  <dc:creator>Kathy Martin</dc:creator>
  <cp:lastModifiedBy>Sheehan, Dennis</cp:lastModifiedBy>
  <cp:revision>2</cp:revision>
  <dcterms:modified xsi:type="dcterms:W3CDTF">2019-08-23T18:36:40Z</dcterms:modified>
</cp:coreProperties>
</file>